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4"/>
  </p:notesMasterIdLst>
  <p:sldIdLst>
    <p:sldId id="256" r:id="rId2"/>
    <p:sldId id="282" r:id="rId3"/>
    <p:sldId id="291" r:id="rId4"/>
    <p:sldId id="293" r:id="rId5"/>
    <p:sldId id="294" r:id="rId6"/>
    <p:sldId id="257" r:id="rId7"/>
    <p:sldId id="258" r:id="rId8"/>
    <p:sldId id="259" r:id="rId9"/>
    <p:sldId id="260" r:id="rId10"/>
    <p:sldId id="261" r:id="rId11"/>
    <p:sldId id="262" r:id="rId12"/>
    <p:sldId id="263" r:id="rId13"/>
    <p:sldId id="283" r:id="rId14"/>
    <p:sldId id="284" r:id="rId15"/>
    <p:sldId id="285" r:id="rId16"/>
    <p:sldId id="286" r:id="rId17"/>
    <p:sldId id="287" r:id="rId18"/>
    <p:sldId id="296" r:id="rId19"/>
    <p:sldId id="288" r:id="rId20"/>
    <p:sldId id="289" r:id="rId21"/>
    <p:sldId id="290" r:id="rId22"/>
    <p:sldId id="295" r:id="rId23"/>
  </p:sldIdLst>
  <p:sldSz cx="9144000" cy="6858000" type="screen4x3"/>
  <p:notesSz cx="6985000" cy="9271000"/>
  <p:defaultTextStyle>
    <a:defPPr>
      <a:defRPr lang="en-US"/>
    </a:defPPr>
    <a:lvl1pPr algn="l" rtl="0" fontAlgn="base">
      <a:spcBef>
        <a:spcPct val="0"/>
      </a:spcBef>
      <a:spcAft>
        <a:spcPct val="0"/>
      </a:spcAft>
      <a:defRPr sz="2400" kern="1200">
        <a:solidFill>
          <a:schemeClr val="tx1"/>
        </a:solidFill>
        <a:latin typeface="Times New Roman" pitchFamily="-109" charset="0"/>
        <a:ea typeface="ＭＳ Ｐゴシック" pitchFamily="-109" charset="-128"/>
        <a:cs typeface="+mn-cs"/>
      </a:defRPr>
    </a:lvl1pPr>
    <a:lvl2pPr marL="457200" algn="l" rtl="0" fontAlgn="base">
      <a:spcBef>
        <a:spcPct val="0"/>
      </a:spcBef>
      <a:spcAft>
        <a:spcPct val="0"/>
      </a:spcAft>
      <a:defRPr sz="2400" kern="1200">
        <a:solidFill>
          <a:schemeClr val="tx1"/>
        </a:solidFill>
        <a:latin typeface="Times New Roman" pitchFamily="-109" charset="0"/>
        <a:ea typeface="ＭＳ Ｐゴシック" pitchFamily="-109" charset="-128"/>
        <a:cs typeface="+mn-cs"/>
      </a:defRPr>
    </a:lvl2pPr>
    <a:lvl3pPr marL="914400" algn="l" rtl="0" fontAlgn="base">
      <a:spcBef>
        <a:spcPct val="0"/>
      </a:spcBef>
      <a:spcAft>
        <a:spcPct val="0"/>
      </a:spcAft>
      <a:defRPr sz="2400" kern="1200">
        <a:solidFill>
          <a:schemeClr val="tx1"/>
        </a:solidFill>
        <a:latin typeface="Times New Roman" pitchFamily="-109" charset="0"/>
        <a:ea typeface="ＭＳ Ｐゴシック" pitchFamily="-109" charset="-128"/>
        <a:cs typeface="+mn-cs"/>
      </a:defRPr>
    </a:lvl3pPr>
    <a:lvl4pPr marL="1371600" algn="l" rtl="0" fontAlgn="base">
      <a:spcBef>
        <a:spcPct val="0"/>
      </a:spcBef>
      <a:spcAft>
        <a:spcPct val="0"/>
      </a:spcAft>
      <a:defRPr sz="2400" kern="1200">
        <a:solidFill>
          <a:schemeClr val="tx1"/>
        </a:solidFill>
        <a:latin typeface="Times New Roman" pitchFamily="-109" charset="0"/>
        <a:ea typeface="ＭＳ Ｐゴシック" pitchFamily="-109" charset="-128"/>
        <a:cs typeface="+mn-cs"/>
      </a:defRPr>
    </a:lvl4pPr>
    <a:lvl5pPr marL="1828800" algn="l" rtl="0" fontAlgn="base">
      <a:spcBef>
        <a:spcPct val="0"/>
      </a:spcBef>
      <a:spcAft>
        <a:spcPct val="0"/>
      </a:spcAft>
      <a:defRPr sz="2400" kern="1200">
        <a:solidFill>
          <a:schemeClr val="tx1"/>
        </a:solidFill>
        <a:latin typeface="Times New Roman" pitchFamily="-109" charset="0"/>
        <a:ea typeface="ＭＳ Ｐゴシック" pitchFamily="-109" charset="-128"/>
        <a:cs typeface="+mn-cs"/>
      </a:defRPr>
    </a:lvl5pPr>
    <a:lvl6pPr marL="2286000" algn="l" defTabSz="914400" rtl="0" eaLnBrk="1" latinLnBrk="0" hangingPunct="1">
      <a:defRPr sz="2400" kern="1200">
        <a:solidFill>
          <a:schemeClr val="tx1"/>
        </a:solidFill>
        <a:latin typeface="Times New Roman" pitchFamily="-109" charset="0"/>
        <a:ea typeface="ＭＳ Ｐゴシック" pitchFamily="-109" charset="-128"/>
        <a:cs typeface="+mn-cs"/>
      </a:defRPr>
    </a:lvl6pPr>
    <a:lvl7pPr marL="2743200" algn="l" defTabSz="914400" rtl="0" eaLnBrk="1" latinLnBrk="0" hangingPunct="1">
      <a:defRPr sz="2400" kern="1200">
        <a:solidFill>
          <a:schemeClr val="tx1"/>
        </a:solidFill>
        <a:latin typeface="Times New Roman" pitchFamily="-109" charset="0"/>
        <a:ea typeface="ＭＳ Ｐゴシック" pitchFamily="-109" charset="-128"/>
        <a:cs typeface="+mn-cs"/>
      </a:defRPr>
    </a:lvl7pPr>
    <a:lvl8pPr marL="3200400" algn="l" defTabSz="914400" rtl="0" eaLnBrk="1" latinLnBrk="0" hangingPunct="1">
      <a:defRPr sz="2400" kern="1200">
        <a:solidFill>
          <a:schemeClr val="tx1"/>
        </a:solidFill>
        <a:latin typeface="Times New Roman" pitchFamily="-109" charset="0"/>
        <a:ea typeface="ＭＳ Ｐゴシック" pitchFamily="-109" charset="-128"/>
        <a:cs typeface="+mn-cs"/>
      </a:defRPr>
    </a:lvl8pPr>
    <a:lvl9pPr marL="3657600" algn="l" defTabSz="914400" rtl="0" eaLnBrk="1" latinLnBrk="0" hangingPunct="1">
      <a:defRPr sz="2400" kern="1200">
        <a:solidFill>
          <a:schemeClr val="tx1"/>
        </a:solidFill>
        <a:latin typeface="Times New Roman" pitchFamily="-109" charset="0"/>
        <a:ea typeface="ＭＳ Ｐゴシック" pitchFamily="-109"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FF9900"/>
    <a:srgbClr val="663300"/>
    <a:srgbClr val="894400"/>
    <a:srgbClr val="A45100"/>
    <a:srgbClr val="B75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90" autoAdjust="0"/>
    <p:restoredTop sz="94660"/>
  </p:normalViewPr>
  <p:slideViewPr>
    <p:cSldViewPr>
      <p:cViewPr>
        <p:scale>
          <a:sx n="76" d="100"/>
          <a:sy n="76" d="100"/>
        </p:scale>
        <p:origin x="-39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3026833" cy="463550"/>
          </a:xfrm>
          <a:prstGeom prst="rect">
            <a:avLst/>
          </a:prstGeom>
          <a:noFill/>
          <a:ln w="12700">
            <a:noFill/>
            <a:miter lim="800000"/>
            <a:headEnd type="none" w="sm" len="sm"/>
            <a:tailEnd type="none" w="sm" len="sm"/>
          </a:ln>
          <a:effectLst/>
        </p:spPr>
        <p:txBody>
          <a:bodyPr vert="horz" wrap="none" lIns="92885" tIns="46442" rIns="92885" bIns="46442" numCol="1" anchor="t" anchorCtr="0" compatLnSpc="1">
            <a:prstTxWarp prst="textNoShape">
              <a:avLst/>
            </a:prstTxWarp>
          </a:bodyPr>
          <a:lstStyle>
            <a:lvl1pPr>
              <a:defRPr sz="1200">
                <a:latin typeface="Times New Roman" pitchFamily="84" charset="0"/>
                <a:ea typeface="+mn-ea"/>
              </a:defRPr>
            </a:lvl1pPr>
          </a:lstStyle>
          <a:p>
            <a:pPr>
              <a:defRPr/>
            </a:pPr>
            <a:endParaRPr lang="en-US"/>
          </a:p>
        </p:txBody>
      </p:sp>
      <p:sp>
        <p:nvSpPr>
          <p:cNvPr id="31747" name="Rectangle 3"/>
          <p:cNvSpPr>
            <a:spLocks noGrp="1" noChangeArrowheads="1"/>
          </p:cNvSpPr>
          <p:nvPr>
            <p:ph type="dt" idx="1"/>
          </p:nvPr>
        </p:nvSpPr>
        <p:spPr bwMode="auto">
          <a:xfrm>
            <a:off x="3958167" y="0"/>
            <a:ext cx="3026833" cy="463550"/>
          </a:xfrm>
          <a:prstGeom prst="rect">
            <a:avLst/>
          </a:prstGeom>
          <a:noFill/>
          <a:ln w="12700">
            <a:noFill/>
            <a:miter lim="800000"/>
            <a:headEnd type="none" w="sm" len="sm"/>
            <a:tailEnd type="none" w="sm" len="sm"/>
          </a:ln>
          <a:effectLst/>
        </p:spPr>
        <p:txBody>
          <a:bodyPr vert="horz" wrap="none" lIns="92885" tIns="46442" rIns="92885" bIns="46442" numCol="1" anchor="t" anchorCtr="0" compatLnSpc="1">
            <a:prstTxWarp prst="textNoShape">
              <a:avLst/>
            </a:prstTxWarp>
          </a:bodyPr>
          <a:lstStyle>
            <a:lvl1pPr algn="r">
              <a:defRPr sz="1200">
                <a:latin typeface="Times New Roman" pitchFamily="84" charset="0"/>
                <a:ea typeface="+mn-ea"/>
              </a:defRPr>
            </a:lvl1pPr>
          </a:lstStyle>
          <a:p>
            <a:pPr>
              <a:defRPr/>
            </a:pPr>
            <a:endParaRPr lang="en-US"/>
          </a:p>
        </p:txBody>
      </p:sp>
      <p:sp>
        <p:nvSpPr>
          <p:cNvPr id="12292" name="Rectangle 4"/>
          <p:cNvSpPr>
            <a:spLocks noGrp="1" noRot="1" noChangeAspect="1" noChangeArrowheads="1" noTextEdit="1"/>
          </p:cNvSpPr>
          <p:nvPr>
            <p:ph type="sldImg" idx="2"/>
          </p:nvPr>
        </p:nvSpPr>
        <p:spPr bwMode="auto">
          <a:xfrm>
            <a:off x="1174750" y="695325"/>
            <a:ext cx="4635500" cy="3476625"/>
          </a:xfrm>
          <a:prstGeom prst="rect">
            <a:avLst/>
          </a:prstGeom>
          <a:noFill/>
          <a:ln w="9525">
            <a:solidFill>
              <a:srgbClr val="000000"/>
            </a:solidFill>
            <a:miter lim="800000"/>
            <a:headEnd/>
            <a:tailEnd/>
          </a:ln>
        </p:spPr>
      </p:sp>
      <p:sp>
        <p:nvSpPr>
          <p:cNvPr id="31749" name="Rectangle 5"/>
          <p:cNvSpPr>
            <a:spLocks noGrp="1" noChangeArrowheads="1"/>
          </p:cNvSpPr>
          <p:nvPr>
            <p:ph type="body" sz="quarter" idx="3"/>
          </p:nvPr>
        </p:nvSpPr>
        <p:spPr bwMode="auto">
          <a:xfrm>
            <a:off x="931334" y="4403725"/>
            <a:ext cx="5122333" cy="4171950"/>
          </a:xfrm>
          <a:prstGeom prst="rect">
            <a:avLst/>
          </a:prstGeom>
          <a:noFill/>
          <a:ln w="12700">
            <a:noFill/>
            <a:miter lim="800000"/>
            <a:headEnd type="none" w="sm" len="sm"/>
            <a:tailEnd type="none" w="sm" len="sm"/>
          </a:ln>
          <a:effectLst/>
        </p:spPr>
        <p:txBody>
          <a:bodyPr vert="horz" wrap="none" lIns="92885" tIns="46442" rIns="92885" bIns="4644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1750" name="Rectangle 6"/>
          <p:cNvSpPr>
            <a:spLocks noGrp="1" noChangeArrowheads="1"/>
          </p:cNvSpPr>
          <p:nvPr>
            <p:ph type="ftr" sz="quarter" idx="4"/>
          </p:nvPr>
        </p:nvSpPr>
        <p:spPr bwMode="auto">
          <a:xfrm>
            <a:off x="0" y="8807450"/>
            <a:ext cx="3026833" cy="463550"/>
          </a:xfrm>
          <a:prstGeom prst="rect">
            <a:avLst/>
          </a:prstGeom>
          <a:noFill/>
          <a:ln w="12700">
            <a:noFill/>
            <a:miter lim="800000"/>
            <a:headEnd type="none" w="sm" len="sm"/>
            <a:tailEnd type="none" w="sm" len="sm"/>
          </a:ln>
          <a:effectLst/>
        </p:spPr>
        <p:txBody>
          <a:bodyPr vert="horz" wrap="none" lIns="92885" tIns="46442" rIns="92885" bIns="46442" numCol="1" anchor="b" anchorCtr="0" compatLnSpc="1">
            <a:prstTxWarp prst="textNoShape">
              <a:avLst/>
            </a:prstTxWarp>
          </a:bodyPr>
          <a:lstStyle>
            <a:lvl1pPr>
              <a:defRPr sz="1200">
                <a:latin typeface="Times New Roman" pitchFamily="84" charset="0"/>
                <a:ea typeface="+mn-ea"/>
              </a:defRPr>
            </a:lvl1pPr>
          </a:lstStyle>
          <a:p>
            <a:pPr>
              <a:defRPr/>
            </a:pPr>
            <a:endParaRPr lang="en-US"/>
          </a:p>
        </p:txBody>
      </p:sp>
      <p:sp>
        <p:nvSpPr>
          <p:cNvPr id="31751" name="Rectangle 7"/>
          <p:cNvSpPr>
            <a:spLocks noGrp="1" noChangeArrowheads="1"/>
          </p:cNvSpPr>
          <p:nvPr>
            <p:ph type="sldNum" sz="quarter" idx="5"/>
          </p:nvPr>
        </p:nvSpPr>
        <p:spPr bwMode="auto">
          <a:xfrm>
            <a:off x="3958167" y="8807450"/>
            <a:ext cx="3026833" cy="463550"/>
          </a:xfrm>
          <a:prstGeom prst="rect">
            <a:avLst/>
          </a:prstGeom>
          <a:noFill/>
          <a:ln w="12700">
            <a:noFill/>
            <a:miter lim="800000"/>
            <a:headEnd type="none" w="sm" len="sm"/>
            <a:tailEnd type="none" w="sm" len="sm"/>
          </a:ln>
          <a:effectLst/>
        </p:spPr>
        <p:txBody>
          <a:bodyPr vert="horz" wrap="none" lIns="92885" tIns="46442" rIns="92885" bIns="46442" numCol="1" anchor="b" anchorCtr="0" compatLnSpc="1">
            <a:prstTxWarp prst="textNoShape">
              <a:avLst/>
            </a:prstTxWarp>
          </a:bodyPr>
          <a:lstStyle>
            <a:lvl1pPr algn="r">
              <a:defRPr sz="1200" smtClean="0"/>
            </a:lvl1pPr>
          </a:lstStyle>
          <a:p>
            <a:pPr>
              <a:defRPr/>
            </a:pPr>
            <a:fld id="{26BE9BA5-B598-4AC3-96D9-955262075540}" type="slidenum">
              <a:rPr lang="en-US"/>
              <a:pPr>
                <a:defRPr/>
              </a:pPr>
              <a:t>‹#›</a:t>
            </a:fld>
            <a:endParaRPr lang="en-US"/>
          </a:p>
        </p:txBody>
      </p:sp>
    </p:spTree>
    <p:extLst>
      <p:ext uri="{BB962C8B-B14F-4D97-AF65-F5344CB8AC3E}">
        <p14:creationId xmlns:p14="http://schemas.microsoft.com/office/powerpoint/2010/main" val="24211960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84" charset="0"/>
        <a:ea typeface="ＭＳ Ｐゴシック" pitchFamily="-109"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84" charset="0"/>
        <a:ea typeface="ＭＳ Ｐゴシック" pitchFamily="-109"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84" charset="0"/>
        <a:ea typeface="ＭＳ Ｐゴシック" pitchFamily="-109"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84" charset="0"/>
        <a:ea typeface="ＭＳ Ｐゴシック" pitchFamily="-109"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84" charset="0"/>
        <a:ea typeface="ＭＳ Ｐゴシック" pitchFamily="-10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4928D898-4996-4C8C-AF9A-FB22F7756867}" type="slidenum">
              <a:rPr lang="en-US"/>
              <a:pPr/>
              <a:t>1</a:t>
            </a:fld>
            <a:endParaRPr 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w="9525"/>
        </p:spPr>
        <p:txBody>
          <a:bodyPr/>
          <a:lstStyle/>
          <a:p>
            <a:endParaRPr lang="en-US" smtClean="0">
              <a:latin typeface="Times New Roman" pitchFamily="-109" charset="0"/>
            </a:endParaRPr>
          </a:p>
        </p:txBody>
      </p:sp>
    </p:spTree>
    <p:extLst>
      <p:ext uri="{BB962C8B-B14F-4D97-AF65-F5344CB8AC3E}">
        <p14:creationId xmlns:p14="http://schemas.microsoft.com/office/powerpoint/2010/main" val="1818146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A0A1FE5A-6C10-4CC8-BF2A-70D6925D67A8}" type="slidenum">
              <a:rPr lang="en-US"/>
              <a:pPr/>
              <a:t>6</a:t>
            </a:fld>
            <a:endParaRPr 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w="9525"/>
        </p:spPr>
        <p:txBody>
          <a:bodyPr/>
          <a:lstStyle/>
          <a:p>
            <a:endParaRPr lang="en-US" smtClean="0">
              <a:latin typeface="Times New Roman" pitchFamily="-109" charset="0"/>
            </a:endParaRPr>
          </a:p>
        </p:txBody>
      </p:sp>
    </p:spTree>
    <p:extLst>
      <p:ext uri="{BB962C8B-B14F-4D97-AF65-F5344CB8AC3E}">
        <p14:creationId xmlns:p14="http://schemas.microsoft.com/office/powerpoint/2010/main" val="1689455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A8F89D5-3C49-416D-BB4A-03EA50EFC714}" type="slidenum">
              <a:rPr lang="en-US"/>
              <a:pPr/>
              <a:t>7</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w="9525"/>
        </p:spPr>
        <p:txBody>
          <a:bodyPr/>
          <a:lstStyle/>
          <a:p>
            <a:endParaRPr lang="en-US" smtClean="0">
              <a:latin typeface="Times New Roman" pitchFamily="-109" charset="0"/>
            </a:endParaRPr>
          </a:p>
        </p:txBody>
      </p:sp>
    </p:spTree>
    <p:extLst>
      <p:ext uri="{BB962C8B-B14F-4D97-AF65-F5344CB8AC3E}">
        <p14:creationId xmlns:p14="http://schemas.microsoft.com/office/powerpoint/2010/main" val="2554095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0425F17F-E176-4999-A157-7FFDC898D246}" type="slidenum">
              <a:rPr lang="en-US"/>
              <a:pPr/>
              <a:t>8</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w="9525"/>
        </p:spPr>
        <p:txBody>
          <a:bodyPr/>
          <a:lstStyle/>
          <a:p>
            <a:endParaRPr lang="en-US" smtClean="0">
              <a:latin typeface="Times New Roman" pitchFamily="-109" charset="0"/>
            </a:endParaRPr>
          </a:p>
        </p:txBody>
      </p:sp>
    </p:spTree>
    <p:extLst>
      <p:ext uri="{BB962C8B-B14F-4D97-AF65-F5344CB8AC3E}">
        <p14:creationId xmlns:p14="http://schemas.microsoft.com/office/powerpoint/2010/main" val="901065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F2079B8B-1F02-4C83-AEFD-FD59942FC34E}" type="slidenum">
              <a:rPr lang="en-US"/>
              <a:pPr/>
              <a:t>9</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w="9525"/>
        </p:spPr>
        <p:txBody>
          <a:bodyPr/>
          <a:lstStyle/>
          <a:p>
            <a:endParaRPr lang="en-US" smtClean="0">
              <a:latin typeface="Times New Roman" pitchFamily="-109" charset="0"/>
            </a:endParaRPr>
          </a:p>
        </p:txBody>
      </p:sp>
    </p:spTree>
    <p:extLst>
      <p:ext uri="{BB962C8B-B14F-4D97-AF65-F5344CB8AC3E}">
        <p14:creationId xmlns:p14="http://schemas.microsoft.com/office/powerpoint/2010/main" val="36265940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14EC5E40-55AE-44D1-AAFB-D4FCA098AB1E}" type="slidenum">
              <a:rPr lang="en-US"/>
              <a:pPr/>
              <a:t>10</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w="9525"/>
        </p:spPr>
        <p:txBody>
          <a:bodyPr/>
          <a:lstStyle/>
          <a:p>
            <a:endParaRPr lang="en-US" smtClean="0">
              <a:latin typeface="Times New Roman" pitchFamily="-109" charset="0"/>
            </a:endParaRPr>
          </a:p>
        </p:txBody>
      </p:sp>
    </p:spTree>
    <p:extLst>
      <p:ext uri="{BB962C8B-B14F-4D97-AF65-F5344CB8AC3E}">
        <p14:creationId xmlns:p14="http://schemas.microsoft.com/office/powerpoint/2010/main" val="821973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3C883EBA-D251-4797-A6F8-54546665A36A}" type="slidenum">
              <a:rPr lang="en-US"/>
              <a:pPr/>
              <a:t>11</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w="9525"/>
        </p:spPr>
        <p:txBody>
          <a:bodyPr/>
          <a:lstStyle/>
          <a:p>
            <a:endParaRPr lang="en-US" smtClean="0">
              <a:latin typeface="Times New Roman" pitchFamily="-109" charset="0"/>
            </a:endParaRPr>
          </a:p>
        </p:txBody>
      </p:sp>
    </p:spTree>
    <p:extLst>
      <p:ext uri="{BB962C8B-B14F-4D97-AF65-F5344CB8AC3E}">
        <p14:creationId xmlns:p14="http://schemas.microsoft.com/office/powerpoint/2010/main" val="4013221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B6729ADF-8C1B-4855-A51C-78B20FF75A91}" type="slidenum">
              <a:rPr lang="en-US"/>
              <a:pPr/>
              <a:t>12</a:t>
            </a:fld>
            <a:endParaRPr 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w="9525"/>
        </p:spPr>
        <p:txBody>
          <a:bodyPr/>
          <a:lstStyle/>
          <a:p>
            <a:endParaRPr lang="en-US" smtClean="0">
              <a:latin typeface="Times New Roman" pitchFamily="-109" charset="0"/>
            </a:endParaRPr>
          </a:p>
        </p:txBody>
      </p:sp>
    </p:spTree>
    <p:extLst>
      <p:ext uri="{BB962C8B-B14F-4D97-AF65-F5344CB8AC3E}">
        <p14:creationId xmlns:p14="http://schemas.microsoft.com/office/powerpoint/2010/main" val="18647312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24AC4985-E7A6-4534-B5E2-DF86AEC6F00E}"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4E1F21D-B872-4673-AF3D-DA81B3B2C027}"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747800C-5192-4147-91EC-172BCCA4993B}"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C3734D3-DFA8-4B6C-A7EB-85AF3973A3A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EA2CCB7-34F7-4A10-9ED2-4AF30B5D31E2}"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2A4603B-A6B1-42F3-8298-E33B3F0876EF}"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3EBE3763-7FB6-4186-A6BD-036E7336C3D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080BB26D-47D9-434E-B665-9A31FF73F74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065B3DAF-EDEC-4E36-AAE6-0A936110A01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533E0EA-BD98-4AC4-83A1-9F2F14CF164E}"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defRPr/>
            </a:pPr>
            <a:fld id="{8E008E39-66F7-498F-B0C6-633DD9A06E81}" type="slidenum">
              <a:rPr lang="en-US"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9C9A4EFB-51F4-45F8-8DDD-4F1448461E0A}" type="slidenum">
              <a:rPr lang="en-US" smtClean="0"/>
              <a:pPr>
                <a:defRPr/>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google.com/imgres?q=crowd&amp;um=1&amp;hl=en&amp;safe=strict&amp;tbo=d&amp;biw=1024&amp;bih=571&amp;tbm=isch&amp;tbnid=QsO3a8lTBQY4_M:&amp;imgrefurl=http://eventsbycrowd.com/&amp;docid=IoI42ToK-5vayM&amp;imgurl=http://www.eventsbycrowd.com/in/wp-content/uploads/2012/09/crowd.jpeg&amp;w=1110&amp;h=726&amp;ei=8gAQUa7tLsj7yAHa14HABw&amp;zoom=1&amp;iact=rc&amp;dur=16&amp;sig=108766787285439190508&amp;page=6&amp;tbnh=144&amp;tbnw=199&amp;start=83&amp;ndsp=18&amp;ved=1t:429,r:87,s:0,i:346&amp;tx=84&amp;ty=88"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US" dirty="0" smtClean="0"/>
              <a:t>7 Principles of the Constitution</a:t>
            </a:r>
          </a:p>
        </p:txBody>
      </p:sp>
      <p:sp>
        <p:nvSpPr>
          <p:cNvPr id="4099" name="Rectangle 3"/>
          <p:cNvSpPr>
            <a:spLocks noGrp="1" noChangeArrowheads="1"/>
          </p:cNvSpPr>
          <p:nvPr>
            <p:ph type="subTitle" idx="1"/>
          </p:nvPr>
        </p:nvSpPr>
        <p:spPr/>
        <p:txBody>
          <a:bodyPr/>
          <a:lstStyle/>
          <a:p>
            <a:pPr eaLnBrk="1" hangingPunct="1"/>
            <a:r>
              <a:rPr lang="en-US" smtClean="0"/>
              <a:t>How Does the Constitution Work?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dirty="0" smtClean="0"/>
              <a:t>Checks and Balances</a:t>
            </a:r>
          </a:p>
        </p:txBody>
      </p:sp>
      <p:sp>
        <p:nvSpPr>
          <p:cNvPr id="28675" name="Rectangle 3"/>
          <p:cNvSpPr>
            <a:spLocks noGrp="1" noChangeArrowheads="1"/>
          </p:cNvSpPr>
          <p:nvPr>
            <p:ph idx="1"/>
          </p:nvPr>
        </p:nvSpPr>
        <p:spPr/>
        <p:txBody>
          <a:bodyPr/>
          <a:lstStyle/>
          <a:p>
            <a:pPr eaLnBrk="1" hangingPunct="1"/>
            <a:r>
              <a:rPr lang="en-US" sz="2800" dirty="0" smtClean="0">
                <a:solidFill>
                  <a:srgbClr val="FF0000"/>
                </a:solidFill>
              </a:rPr>
              <a:t>Definition – Each of the 3 branches of government has a check on the other 2 branches. This balances power between the 3, ensuring that none of the branches seizes control.</a:t>
            </a:r>
          </a:p>
          <a:p>
            <a:pPr eaLnBrk="1" hangingPunct="1"/>
            <a:r>
              <a:rPr lang="en-US" sz="2800" dirty="0" smtClean="0"/>
              <a:t>Example – Federal judges are nominated by the President, but have to be approved by Congress.</a:t>
            </a:r>
          </a:p>
          <a:p>
            <a:pPr eaLnBrk="1" hangingPunct="1"/>
            <a:r>
              <a:rPr lang="en-US" sz="2800" dirty="0" smtClean="0"/>
              <a:t>Bills must be passed by both houses of the legislative branch, signed by the president, and can even be challenged in the courts. </a:t>
            </a:r>
          </a:p>
        </p:txBody>
      </p:sp>
      <p:pic>
        <p:nvPicPr>
          <p:cNvPr id="4" name="Picture 3" descr="C:\Users\Alkire\AppData\Local\Microsoft\Windows\Temporary Internet Files\Content.IE5\KN1VHR9O\MC900199251[1].wmf"/>
          <p:cNvPicPr/>
          <p:nvPr/>
        </p:nvPicPr>
        <p:blipFill>
          <a:blip r:embed="rId3" cstate="print"/>
          <a:srcRect/>
          <a:stretch>
            <a:fillRect/>
          </a:stretch>
        </p:blipFill>
        <p:spPr bwMode="auto">
          <a:xfrm>
            <a:off x="6066773" y="381000"/>
            <a:ext cx="2286000" cy="159181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barn(outVertical)">
                                      <p:cBhvr>
                                        <p:cTn id="7" dur="500"/>
                                        <p:tgtEl>
                                          <p:spTgt spid="286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Effect transition="in" filter="barn(outVertical)">
                                      <p:cBhvr>
                                        <p:cTn id="12" dur="500"/>
                                        <p:tgtEl>
                                          <p:spTgt spid="286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Effect transition="in" filter="barn(outVertical)">
                                      <p:cBhvr>
                                        <p:cTn id="17" dur="500"/>
                                        <p:tgtEl>
                                          <p:spTgt spid="286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smtClean="0"/>
              <a:t>Limited Government</a:t>
            </a:r>
          </a:p>
        </p:txBody>
      </p:sp>
      <p:sp>
        <p:nvSpPr>
          <p:cNvPr id="29699" name="Rectangle 3"/>
          <p:cNvSpPr>
            <a:spLocks noGrp="1" noChangeArrowheads="1"/>
          </p:cNvSpPr>
          <p:nvPr>
            <p:ph idx="1"/>
          </p:nvPr>
        </p:nvSpPr>
        <p:spPr/>
        <p:txBody>
          <a:bodyPr/>
          <a:lstStyle/>
          <a:p>
            <a:pPr eaLnBrk="1" hangingPunct="1"/>
            <a:r>
              <a:rPr lang="en-US" dirty="0" smtClean="0">
                <a:solidFill>
                  <a:srgbClr val="FF0000"/>
                </a:solidFill>
              </a:rPr>
              <a:t>Definition – Everybody has to follow the same laws, even members of the government. </a:t>
            </a:r>
          </a:p>
          <a:p>
            <a:pPr eaLnBrk="1" hangingPunct="1"/>
            <a:r>
              <a:rPr lang="en-US" dirty="0" smtClean="0"/>
              <a:t>If a Representative committed a crime, he/she would face a trial just like everybody else.</a:t>
            </a:r>
          </a:p>
        </p:txBody>
      </p:sp>
      <p:pic>
        <p:nvPicPr>
          <p:cNvPr id="4" name="il_fi" descr="http://www.tshirtcharity.com/stock/clipart/860/Constitution-5.jpg"/>
          <p:cNvPicPr/>
          <p:nvPr/>
        </p:nvPicPr>
        <p:blipFill>
          <a:blip r:embed="rId3" cstate="print"/>
          <a:srcRect/>
          <a:stretch>
            <a:fillRect/>
          </a:stretch>
        </p:blipFill>
        <p:spPr bwMode="auto">
          <a:xfrm>
            <a:off x="5715000" y="3581400"/>
            <a:ext cx="2667000" cy="2667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barn(outVertical)">
                                      <p:cBhvr>
                                        <p:cTn id="7" dur="500"/>
                                        <p:tgtEl>
                                          <p:spTgt spid="296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29699">
                                            <p:txEl>
                                              <p:pRg st="1" end="1"/>
                                            </p:txEl>
                                          </p:spTgt>
                                        </p:tgtEl>
                                        <p:attrNameLst>
                                          <p:attrName>style.visibility</p:attrName>
                                        </p:attrNameLst>
                                      </p:cBhvr>
                                      <p:to>
                                        <p:strVal val="visible"/>
                                      </p:to>
                                    </p:set>
                                    <p:animEffect transition="in" filter="barn(outVertical)">
                                      <p:cBhvr>
                                        <p:cTn id="12" dur="500"/>
                                        <p:tgtEl>
                                          <p:spTgt spid="2969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smtClean="0"/>
              <a:t>Individual Rights</a:t>
            </a:r>
          </a:p>
        </p:txBody>
      </p:sp>
      <p:sp>
        <p:nvSpPr>
          <p:cNvPr id="30723" name="Rectangle 3"/>
          <p:cNvSpPr>
            <a:spLocks noGrp="1" noChangeArrowheads="1"/>
          </p:cNvSpPr>
          <p:nvPr>
            <p:ph idx="1"/>
          </p:nvPr>
        </p:nvSpPr>
        <p:spPr/>
        <p:txBody>
          <a:bodyPr/>
          <a:lstStyle/>
          <a:p>
            <a:pPr eaLnBrk="1" hangingPunct="1"/>
            <a:r>
              <a:rPr lang="en-US" dirty="0" smtClean="0">
                <a:solidFill>
                  <a:srgbClr val="FF0000"/>
                </a:solidFill>
              </a:rPr>
              <a:t>Definition – Personal liberties (Unalienable Rights) and privileges that people are born with and can not be taken away.</a:t>
            </a:r>
          </a:p>
          <a:p>
            <a:pPr eaLnBrk="1" hangingPunct="1"/>
            <a:r>
              <a:rPr lang="en-US" dirty="0" smtClean="0"/>
              <a:t>The Bill of Rights, the first Ten Amendments, was created to specifically ensure the rights of the people. </a:t>
            </a:r>
          </a:p>
        </p:txBody>
      </p:sp>
      <p:pic>
        <p:nvPicPr>
          <p:cNvPr id="4" name="Picture 3" descr="C:\Users\Alkire\AppData\Local\Microsoft\Windows\Temporary Internet Files\Content.IE5\EYLUO8HM\MC900240341[1].wmf"/>
          <p:cNvPicPr/>
          <p:nvPr/>
        </p:nvPicPr>
        <p:blipFill>
          <a:blip r:embed="rId3" cstate="print"/>
          <a:srcRect/>
          <a:stretch>
            <a:fillRect/>
          </a:stretch>
        </p:blipFill>
        <p:spPr bwMode="auto">
          <a:xfrm>
            <a:off x="2895600" y="4191000"/>
            <a:ext cx="3200400" cy="236254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barn(outVertical)">
                                      <p:cBhvr>
                                        <p:cTn id="7" dur="500"/>
                                        <p:tgtEl>
                                          <p:spTgt spid="307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Effect transition="in" filter="barn(outVertical)">
                                      <p:cBhvr>
                                        <p:cTn id="12" dur="500"/>
                                        <p:tgtEl>
                                          <p:spTgt spid="307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dirty="0" smtClean="0"/>
              <a:t>ASSIGNMENT</a:t>
            </a:r>
            <a:endParaRPr lang="en-US" sz="6600" dirty="0"/>
          </a:p>
        </p:txBody>
      </p:sp>
      <p:sp>
        <p:nvSpPr>
          <p:cNvPr id="3" name="Content Placeholder 2"/>
          <p:cNvSpPr>
            <a:spLocks noGrp="1"/>
          </p:cNvSpPr>
          <p:nvPr>
            <p:ph idx="1"/>
          </p:nvPr>
        </p:nvSpPr>
        <p:spPr/>
        <p:txBody>
          <a:bodyPr>
            <a:normAutofit lnSpcReduction="10000"/>
          </a:bodyPr>
          <a:lstStyle/>
          <a:p>
            <a:r>
              <a:rPr lang="en-US" dirty="0" smtClean="0"/>
              <a:t>Each group </a:t>
            </a:r>
            <a:r>
              <a:rPr lang="en-US" dirty="0"/>
              <a:t>will </a:t>
            </a:r>
            <a:r>
              <a:rPr lang="en-US" dirty="0" smtClean="0"/>
              <a:t>take </a:t>
            </a:r>
            <a:r>
              <a:rPr lang="en-US" dirty="0"/>
              <a:t>a closer look at one particular principle and will visualize it in an Illustrated Metaphor. </a:t>
            </a:r>
            <a:endParaRPr lang="en-US" dirty="0" smtClean="0"/>
          </a:p>
          <a:p>
            <a:r>
              <a:rPr lang="en-US" dirty="0" smtClean="0"/>
              <a:t>Each group will get a card and read </a:t>
            </a:r>
            <a:r>
              <a:rPr lang="en-US" dirty="0"/>
              <a:t>and discuss their principle. </a:t>
            </a:r>
            <a:r>
              <a:rPr lang="en-US" dirty="0" smtClean="0"/>
              <a:t>You will brainstorm </a:t>
            </a:r>
            <a:r>
              <a:rPr lang="en-US" dirty="0"/>
              <a:t>ideas on ways to draw </a:t>
            </a:r>
            <a:r>
              <a:rPr lang="en-US" dirty="0" smtClean="0"/>
              <a:t>your </a:t>
            </a:r>
            <a:r>
              <a:rPr lang="en-US" dirty="0"/>
              <a:t>principle into an illustrated analogy or metaphor using symbols and labels. </a:t>
            </a:r>
            <a:endParaRPr lang="en-US" dirty="0" smtClean="0"/>
          </a:p>
          <a:p>
            <a:r>
              <a:rPr lang="en-US" dirty="0" smtClean="0"/>
              <a:t>Once you are </a:t>
            </a:r>
            <a:r>
              <a:rPr lang="en-US" dirty="0"/>
              <a:t>ready, </a:t>
            </a:r>
            <a:r>
              <a:rPr lang="en-US" dirty="0" smtClean="0"/>
              <a:t>you </a:t>
            </a:r>
            <a:r>
              <a:rPr lang="en-US" dirty="0"/>
              <a:t>may use the butcher paper to illustrate </a:t>
            </a:r>
            <a:r>
              <a:rPr lang="en-US" dirty="0" smtClean="0"/>
              <a:t>your </a:t>
            </a:r>
            <a:r>
              <a:rPr lang="en-US" dirty="0"/>
              <a:t>principal in a way that will help explain it to others in </a:t>
            </a:r>
            <a:r>
              <a:rPr lang="en-US" dirty="0" smtClean="0"/>
              <a:t>your </a:t>
            </a:r>
            <a:r>
              <a:rPr lang="en-US" dirty="0"/>
              <a:t>class. Be sure </a:t>
            </a:r>
            <a:r>
              <a:rPr lang="en-US" dirty="0" smtClean="0"/>
              <a:t>to </a:t>
            </a:r>
            <a:r>
              <a:rPr lang="en-US" dirty="0"/>
              <a:t>label </a:t>
            </a:r>
            <a:r>
              <a:rPr lang="en-US" dirty="0" smtClean="0"/>
              <a:t>your </a:t>
            </a:r>
            <a:r>
              <a:rPr lang="en-US" dirty="0"/>
              <a:t>principle on </a:t>
            </a:r>
            <a:r>
              <a:rPr lang="en-US" dirty="0" smtClean="0"/>
              <a:t>your poster</a:t>
            </a:r>
            <a:r>
              <a:rPr lang="en-US" dirty="0"/>
              <a:t>.</a:t>
            </a:r>
          </a:p>
        </p:txBody>
      </p:sp>
    </p:spTree>
    <p:extLst>
      <p:ext uri="{BB962C8B-B14F-4D97-AF65-F5344CB8AC3E}">
        <p14:creationId xmlns:p14="http://schemas.microsoft.com/office/powerpoint/2010/main" val="2727971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017" y="304800"/>
            <a:ext cx="8229600" cy="1143000"/>
          </a:xfrm>
        </p:spPr>
        <p:txBody>
          <a:bodyPr/>
          <a:lstStyle/>
          <a:p>
            <a:pPr algn="ctr"/>
            <a:r>
              <a:rPr lang="en-US" dirty="0"/>
              <a:t>POPULAR SOVEREIGNTY</a:t>
            </a:r>
          </a:p>
        </p:txBody>
      </p:sp>
      <p:sp>
        <p:nvSpPr>
          <p:cNvPr id="3" name="Content Placeholder 2"/>
          <p:cNvSpPr>
            <a:spLocks noGrp="1"/>
          </p:cNvSpPr>
          <p:nvPr>
            <p:ph idx="1"/>
          </p:nvPr>
        </p:nvSpPr>
        <p:spPr>
          <a:xfrm>
            <a:off x="457200" y="1447800"/>
            <a:ext cx="8229600" cy="4876800"/>
          </a:xfrm>
        </p:spPr>
        <p:txBody>
          <a:bodyPr>
            <a:normAutofit fontScale="85000" lnSpcReduction="20000"/>
          </a:bodyPr>
          <a:lstStyle/>
          <a:p>
            <a:r>
              <a:rPr lang="en-US" dirty="0" smtClean="0"/>
              <a:t>“</a:t>
            </a:r>
            <a:r>
              <a:rPr lang="en-US" dirty="0"/>
              <a:t>We the People…” Our Constitution begins with the idea of popular sovereignty. The Founding Fathers began the U.S. Constitution with this important principle, which means that power, begins with the people. </a:t>
            </a:r>
            <a:endParaRPr lang="en-US" dirty="0" smtClean="0"/>
          </a:p>
          <a:p>
            <a:r>
              <a:rPr lang="en-US" dirty="0" smtClean="0"/>
              <a:t>This </a:t>
            </a:r>
            <a:r>
              <a:rPr lang="en-US" dirty="0"/>
              <a:t>principle is best reflected in the Preamble, Article I and in Amendment 9. Popular sovereignty is the thought that the average citizen can be trusted to make important decisions that affect his or her life and the lives of other Americans. Throughout American history, more and more citizens were permitted to participate in the democratic process. The idea that power can begin from the ground up; that a group of people can exercise that power and change their society for the better is an exciting idea in human history. </a:t>
            </a:r>
            <a:endParaRPr lang="en-US" dirty="0" smtClean="0"/>
          </a:p>
          <a:p>
            <a:r>
              <a:rPr lang="en-US" dirty="0" smtClean="0"/>
              <a:t>Illustrated </a:t>
            </a:r>
            <a:r>
              <a:rPr lang="en-US" dirty="0"/>
              <a:t>Metaphor – To help with your drawing, imagine something small and weak, but when this small being joins up with many other small beings, they can become a large and powerful force.</a:t>
            </a:r>
          </a:p>
        </p:txBody>
      </p:sp>
    </p:spTree>
    <p:extLst>
      <p:ext uri="{BB962C8B-B14F-4D97-AF65-F5344CB8AC3E}">
        <p14:creationId xmlns:p14="http://schemas.microsoft.com/office/powerpoint/2010/main" val="3716655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dirty="0"/>
              <a:t>FEDERALISM</a:t>
            </a:r>
          </a:p>
        </p:txBody>
      </p:sp>
      <p:sp>
        <p:nvSpPr>
          <p:cNvPr id="3" name="Content Placeholder 2"/>
          <p:cNvSpPr>
            <a:spLocks noGrp="1"/>
          </p:cNvSpPr>
          <p:nvPr>
            <p:ph idx="1"/>
          </p:nvPr>
        </p:nvSpPr>
        <p:spPr/>
        <p:txBody>
          <a:bodyPr>
            <a:normAutofit fontScale="77500" lnSpcReduction="20000"/>
          </a:bodyPr>
          <a:lstStyle/>
          <a:p>
            <a:r>
              <a:rPr lang="en-US" dirty="0"/>
              <a:t>The Founders looked to their local state governments to best govern over their own local needs. At the same time they recognized the need for a strong, national government that would protect them and help regulate their commerce. The solution was the balance of federalism. </a:t>
            </a:r>
            <a:endParaRPr lang="en-US" dirty="0" smtClean="0"/>
          </a:p>
          <a:p>
            <a:r>
              <a:rPr lang="en-US" dirty="0" smtClean="0"/>
              <a:t>Federalism </a:t>
            </a:r>
            <a:r>
              <a:rPr lang="en-US" dirty="0"/>
              <a:t>is the sharing of powers between the state governments and the national government. When the Founding Fathers wrote the U.S. Constitution, one of their challenges was creating a strong national government, which at the same time respected the rights of the state governments. How did they ensure that one did not trample onto the other? The Constitution states that the federal government has specific powers such as coining money or defending the country. At the same time, the state governments also have powers that are reserved to them, such as creating schools. Finally there are powers they share such as the power to tax. </a:t>
            </a:r>
            <a:endParaRPr lang="en-US" dirty="0" smtClean="0"/>
          </a:p>
          <a:p>
            <a:r>
              <a:rPr lang="en-US" dirty="0" smtClean="0"/>
              <a:t>Illustrated </a:t>
            </a:r>
            <a:r>
              <a:rPr lang="en-US" dirty="0"/>
              <a:t>Metaphor - To help with your drawing, imagine two separate, different objects that still share something in the middle.</a:t>
            </a:r>
          </a:p>
        </p:txBody>
      </p:sp>
    </p:spTree>
    <p:extLst>
      <p:ext uri="{BB962C8B-B14F-4D97-AF65-F5344CB8AC3E}">
        <p14:creationId xmlns:p14="http://schemas.microsoft.com/office/powerpoint/2010/main" val="3124148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a:t>REPUBLICANISM</a:t>
            </a:r>
          </a:p>
        </p:txBody>
      </p:sp>
      <p:sp>
        <p:nvSpPr>
          <p:cNvPr id="3" name="Content Placeholder 2"/>
          <p:cNvSpPr>
            <a:spLocks noGrp="1"/>
          </p:cNvSpPr>
          <p:nvPr>
            <p:ph idx="1"/>
          </p:nvPr>
        </p:nvSpPr>
        <p:spPr/>
        <p:txBody>
          <a:bodyPr>
            <a:normAutofit fontScale="85000" lnSpcReduction="20000"/>
          </a:bodyPr>
          <a:lstStyle/>
          <a:p>
            <a:r>
              <a:rPr lang="en-US" dirty="0"/>
              <a:t>Another idea that the Framers of the Constitution agreed upon was the idea that citizens should be able to elect their leaders. In a republic, the citizens vote for what or whom they think will be best for the general public good. </a:t>
            </a:r>
            <a:endParaRPr lang="en-US" dirty="0" smtClean="0"/>
          </a:p>
          <a:p>
            <a:r>
              <a:rPr lang="en-US" dirty="0" smtClean="0"/>
              <a:t>This </a:t>
            </a:r>
            <a:r>
              <a:rPr lang="en-US" dirty="0"/>
              <a:t>principle of the Constitution is not to be confused with the Republican political party, which shares a similar name. To help you remember what republicanism means, take the first 3 letters of the word, R-E-P and use it to remind yourself of the word REPRESENTATIVE. </a:t>
            </a:r>
            <a:endParaRPr lang="en-US" dirty="0" smtClean="0"/>
          </a:p>
          <a:p>
            <a:r>
              <a:rPr lang="en-US" dirty="0" smtClean="0"/>
              <a:t>Voters </a:t>
            </a:r>
            <a:r>
              <a:rPr lang="en-US" dirty="0"/>
              <a:t>choose representatives to exercise the power that they give to them. Republicanism is best found in the Preamble and in Article I of the Constitution. </a:t>
            </a:r>
            <a:endParaRPr lang="en-US" dirty="0" smtClean="0"/>
          </a:p>
          <a:p>
            <a:r>
              <a:rPr lang="en-US" dirty="0" smtClean="0"/>
              <a:t>Illustrated </a:t>
            </a:r>
            <a:r>
              <a:rPr lang="en-US" dirty="0"/>
              <a:t>Metaphor – To help with your drawing, imagine someone temporarily handing over power to someone else. They are to be trusted to make decisions for the general good of all.</a:t>
            </a:r>
          </a:p>
        </p:txBody>
      </p:sp>
    </p:spTree>
    <p:extLst>
      <p:ext uri="{BB962C8B-B14F-4D97-AF65-F5344CB8AC3E}">
        <p14:creationId xmlns:p14="http://schemas.microsoft.com/office/powerpoint/2010/main" val="3290541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Autofit/>
          </a:bodyPr>
          <a:lstStyle/>
          <a:p>
            <a:pPr algn="ctr"/>
            <a:r>
              <a:rPr lang="en-US" sz="6000" dirty="0"/>
              <a:t>SEPARATION OF POWERS</a:t>
            </a:r>
          </a:p>
        </p:txBody>
      </p:sp>
      <p:sp>
        <p:nvSpPr>
          <p:cNvPr id="3" name="Content Placeholder 2"/>
          <p:cNvSpPr>
            <a:spLocks noGrp="1"/>
          </p:cNvSpPr>
          <p:nvPr>
            <p:ph idx="1"/>
          </p:nvPr>
        </p:nvSpPr>
        <p:spPr>
          <a:xfrm>
            <a:off x="457200" y="1752600"/>
            <a:ext cx="8229600" cy="4572000"/>
          </a:xfrm>
        </p:spPr>
        <p:txBody>
          <a:bodyPr>
            <a:normAutofit fontScale="85000" lnSpcReduction="20000"/>
          </a:bodyPr>
          <a:lstStyle/>
          <a:p>
            <a:r>
              <a:rPr lang="en-US" dirty="0"/>
              <a:t>This principle of the U.S. Constitution divides powers into three separate groups or branches of government. The reason the Framers chose this was because they wanted to ensure that no one person or group of people had too much power. Their idea originated from the way the English government had developed into three separate groups: the monarchy, the House of Lords and the House of Commons. Instead the U.S. Constitution divides power into the executive branch, the legislative branch and the judicial branch. </a:t>
            </a:r>
            <a:endParaRPr lang="en-US" dirty="0" smtClean="0"/>
          </a:p>
          <a:p>
            <a:r>
              <a:rPr lang="en-US" dirty="0" smtClean="0"/>
              <a:t>Each </a:t>
            </a:r>
            <a:r>
              <a:rPr lang="en-US" dirty="0"/>
              <a:t>branch has its own unique responsibilities and powers, including powers over the other branches. These branches are described in Articles I, II and III. </a:t>
            </a:r>
            <a:endParaRPr lang="en-US" dirty="0" smtClean="0"/>
          </a:p>
          <a:p>
            <a:r>
              <a:rPr lang="en-US" dirty="0" smtClean="0"/>
              <a:t>Illustrated </a:t>
            </a:r>
            <a:r>
              <a:rPr lang="en-US" dirty="0"/>
              <a:t>Metaphor – To help with your drawing, imagine something that has three different parts, each with its own unique characteristics, yet still a part of the whole.</a:t>
            </a:r>
          </a:p>
        </p:txBody>
      </p:sp>
    </p:spTree>
    <p:extLst>
      <p:ext uri="{BB962C8B-B14F-4D97-AF65-F5344CB8AC3E}">
        <p14:creationId xmlns:p14="http://schemas.microsoft.com/office/powerpoint/2010/main" val="3065510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19200"/>
          </a:xfrm>
        </p:spPr>
        <p:txBody>
          <a:bodyPr/>
          <a:lstStyle/>
          <a:p>
            <a:pPr algn="ctr"/>
            <a:r>
              <a:rPr lang="en-US" dirty="0" smtClean="0"/>
              <a:t>Federal Government</a:t>
            </a:r>
            <a:endParaRPr lang="en-US" dirty="0"/>
          </a:p>
        </p:txBody>
      </p:sp>
      <p:sp>
        <p:nvSpPr>
          <p:cNvPr id="3" name="Content Placeholder 2"/>
          <p:cNvSpPr>
            <a:spLocks noGrp="1"/>
          </p:cNvSpPr>
          <p:nvPr>
            <p:ph idx="1"/>
          </p:nvPr>
        </p:nvSpPr>
        <p:spPr/>
        <p:txBody>
          <a:bodyPr/>
          <a:lstStyle/>
          <a:p>
            <a:endParaRPr lang="en-US"/>
          </a:p>
        </p:txBody>
      </p:sp>
      <p:pic>
        <p:nvPicPr>
          <p:cNvPr id="4098" name="Picture 2" descr="C:\Users\Christina\AppData\Local\Microsoft\Windows\Temporary Internet Files\Content.IE5\ZAXPJUXK\451951_xlarge[1].jpg"/>
          <p:cNvPicPr>
            <a:picLocks noChangeAspect="1" noChangeArrowheads="1"/>
          </p:cNvPicPr>
          <p:nvPr/>
        </p:nvPicPr>
        <p:blipFill rotWithShape="1">
          <a:blip r:embed="rId2">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t="16873" b="4468"/>
          <a:stretch/>
        </p:blipFill>
        <p:spPr bwMode="auto">
          <a:xfrm>
            <a:off x="0" y="1295401"/>
            <a:ext cx="9144000" cy="5117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91290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a:t>CHECKS &amp; BALANCES</a:t>
            </a:r>
          </a:p>
        </p:txBody>
      </p:sp>
      <p:sp>
        <p:nvSpPr>
          <p:cNvPr id="3" name="Content Placeholder 2"/>
          <p:cNvSpPr>
            <a:spLocks noGrp="1"/>
          </p:cNvSpPr>
          <p:nvPr>
            <p:ph idx="1"/>
          </p:nvPr>
        </p:nvSpPr>
        <p:spPr/>
        <p:txBody>
          <a:bodyPr>
            <a:normAutofit fontScale="70000" lnSpcReduction="20000"/>
          </a:bodyPr>
          <a:lstStyle/>
          <a:p>
            <a:r>
              <a:rPr lang="en-US" dirty="0"/>
              <a:t>This principle of the Constitution is closely connected with Separation of Powers. The Founding Fathers wanted to make sure that the three different branches of government, the legislative, executive and judicial, would be able to limit </a:t>
            </a:r>
            <a:r>
              <a:rPr lang="en-US" dirty="0" smtClean="0"/>
              <a:t>each other’s </a:t>
            </a:r>
            <a:r>
              <a:rPr lang="en-US" dirty="0"/>
              <a:t>powers. In this way they control certain powers as well as share other powers with them</a:t>
            </a:r>
            <a:r>
              <a:rPr lang="en-US" dirty="0" smtClean="0"/>
              <a:t>.</a:t>
            </a:r>
          </a:p>
          <a:p>
            <a:r>
              <a:rPr lang="en-US" dirty="0" smtClean="0"/>
              <a:t> </a:t>
            </a:r>
            <a:r>
              <a:rPr lang="en-US" dirty="0"/>
              <a:t>For example, the President can appoint ambassadors or federal judges, but only with the approval of the Senate, the upper house of Congress. You will find the principle of Checks &amp; Balances throughout Articles I, II, and III. This is a very important way to protect the citizens’ liberties and ensure that no one group of people becomes too powerful. </a:t>
            </a:r>
            <a:endParaRPr lang="en-US" dirty="0" smtClean="0"/>
          </a:p>
          <a:p>
            <a:r>
              <a:rPr lang="en-US" dirty="0" smtClean="0"/>
              <a:t>Each </a:t>
            </a:r>
            <a:r>
              <a:rPr lang="en-US" dirty="0"/>
              <a:t>branch always has the other two branches looking over their shoulder. </a:t>
            </a:r>
            <a:endParaRPr lang="en-US" dirty="0" smtClean="0"/>
          </a:p>
          <a:p>
            <a:endParaRPr lang="en-US" dirty="0" smtClean="0"/>
          </a:p>
          <a:p>
            <a:r>
              <a:rPr lang="en-US" dirty="0" smtClean="0"/>
              <a:t>Illustrated </a:t>
            </a:r>
            <a:r>
              <a:rPr lang="en-US" dirty="0"/>
              <a:t>Metaphor - To help with your drawing, imagine a product or process that doesn’t work unless several keys are turned or buttons are pushed, each being a separate branch checking the powers of the other. Or imagine a person or animal that starts something but is quickly put back into line by another person or animal.</a:t>
            </a:r>
          </a:p>
        </p:txBody>
      </p:sp>
      <p:pic>
        <p:nvPicPr>
          <p:cNvPr id="1027" name="Picture 3" descr="C:\Users\Christina\AppData\Local\Microsoft\Windows\Temporary Internet Files\Content.IE5\0V69TXNX\check_header[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367" y="5715000"/>
            <a:ext cx="2159431"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02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a:t>
            </a:r>
          </a:p>
        </p:txBody>
      </p:sp>
      <p:sp>
        <p:nvSpPr>
          <p:cNvPr id="3" name="Content Placeholder 2"/>
          <p:cNvSpPr>
            <a:spLocks noGrp="1"/>
          </p:cNvSpPr>
          <p:nvPr>
            <p:ph idx="1"/>
          </p:nvPr>
        </p:nvSpPr>
        <p:spPr/>
        <p:txBody>
          <a:bodyPr/>
          <a:lstStyle/>
          <a:p>
            <a:r>
              <a:rPr lang="en-US" dirty="0" smtClean="0"/>
              <a:t>1</a:t>
            </a:r>
            <a:r>
              <a:rPr lang="en-US" dirty="0"/>
              <a:t>. Students will create visual metaphors to explain the seven principles of the Constitution. </a:t>
            </a:r>
            <a:endParaRPr lang="en-US" dirty="0" smtClean="0"/>
          </a:p>
          <a:p>
            <a:r>
              <a:rPr lang="en-US" dirty="0" smtClean="0"/>
              <a:t>2</a:t>
            </a:r>
            <a:r>
              <a:rPr lang="en-US" dirty="0"/>
              <a:t>. Students will practice their speaking skills as they explain their visual analogies to the rest of the class. </a:t>
            </a:r>
            <a:endParaRPr lang="en-US" dirty="0" smtClean="0"/>
          </a:p>
        </p:txBody>
      </p:sp>
    </p:spTree>
    <p:extLst>
      <p:ext uri="{BB962C8B-B14F-4D97-AF65-F5344CB8AC3E}">
        <p14:creationId xmlns:p14="http://schemas.microsoft.com/office/powerpoint/2010/main" val="2734935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dirty="0"/>
              <a:t>LIMITED GOVERNMENT</a:t>
            </a:r>
          </a:p>
        </p:txBody>
      </p:sp>
      <p:sp>
        <p:nvSpPr>
          <p:cNvPr id="3" name="Content Placeholder 2"/>
          <p:cNvSpPr>
            <a:spLocks noGrp="1"/>
          </p:cNvSpPr>
          <p:nvPr>
            <p:ph idx="1"/>
          </p:nvPr>
        </p:nvSpPr>
        <p:spPr/>
        <p:txBody>
          <a:bodyPr>
            <a:normAutofit fontScale="85000" lnSpcReduction="10000"/>
          </a:bodyPr>
          <a:lstStyle/>
          <a:p>
            <a:r>
              <a:rPr lang="en-US" dirty="0"/>
              <a:t>The idea of Limited Government can be traced in English history back to the Magna Carta, when the nobles first restricted the power of the </a:t>
            </a:r>
            <a:r>
              <a:rPr lang="en-US" dirty="0" smtClean="0"/>
              <a:t>King </a:t>
            </a:r>
            <a:r>
              <a:rPr lang="en-US" dirty="0"/>
              <a:t>in 1215. </a:t>
            </a:r>
            <a:endParaRPr lang="en-US" dirty="0" smtClean="0"/>
          </a:p>
          <a:p>
            <a:r>
              <a:rPr lang="en-US" dirty="0" smtClean="0"/>
              <a:t>When </a:t>
            </a:r>
            <a:r>
              <a:rPr lang="en-US" dirty="0"/>
              <a:t>the Founding Fathers wrote the U.S. Constitution they recognized the need to express that the government’s powers were limited. </a:t>
            </a:r>
            <a:endParaRPr lang="en-US" dirty="0" smtClean="0"/>
          </a:p>
          <a:p>
            <a:r>
              <a:rPr lang="en-US" dirty="0" smtClean="0"/>
              <a:t>Government </a:t>
            </a:r>
            <a:r>
              <a:rPr lang="en-US" dirty="0"/>
              <a:t>leaders could not abuse their powers; they were not above the law. This was an important step in ensuring that the citizens’ liberties were protected. The principle of Limited Government can be found in Articles I, II, III. </a:t>
            </a:r>
            <a:endParaRPr lang="en-US" dirty="0" smtClean="0"/>
          </a:p>
          <a:p>
            <a:r>
              <a:rPr lang="en-US" dirty="0" smtClean="0"/>
              <a:t>Illustrated </a:t>
            </a:r>
            <a:r>
              <a:rPr lang="en-US" dirty="0"/>
              <a:t>Metaphor - To help with your drawing, imagine something or someone that is being restricted or told no. They are not more special than everybody </a:t>
            </a:r>
            <a:r>
              <a:rPr lang="en-US" dirty="0" smtClean="0"/>
              <a:t>else.</a:t>
            </a:r>
            <a:endParaRPr lang="en-US" dirty="0"/>
          </a:p>
        </p:txBody>
      </p:sp>
    </p:spTree>
    <p:extLst>
      <p:ext uri="{BB962C8B-B14F-4D97-AF65-F5344CB8AC3E}">
        <p14:creationId xmlns:p14="http://schemas.microsoft.com/office/powerpoint/2010/main" val="864474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064" y="152400"/>
            <a:ext cx="8229600" cy="1143000"/>
          </a:xfrm>
        </p:spPr>
        <p:txBody>
          <a:bodyPr>
            <a:normAutofit/>
          </a:bodyPr>
          <a:lstStyle/>
          <a:p>
            <a:pPr algn="ctr"/>
            <a:r>
              <a:rPr lang="en-US" sz="6600" dirty="0"/>
              <a:t>INDIVIDUAL RIGHTS</a:t>
            </a: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10200" y="4910137"/>
            <a:ext cx="3304464" cy="1947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85064" y="1219200"/>
            <a:ext cx="8229600" cy="4389120"/>
          </a:xfrm>
        </p:spPr>
        <p:txBody>
          <a:bodyPr>
            <a:normAutofit fontScale="85000" lnSpcReduction="20000"/>
          </a:bodyPr>
          <a:lstStyle/>
          <a:p>
            <a:r>
              <a:rPr lang="en-US" dirty="0"/>
              <a:t>In the Preamble of the Constitution it states “…to secure the blessings of liberty to ourselves and our posterity…” This principle guarantees that citizens possess basic rights and liberties. This idea can be traced back to Thomas Jefferson’s quote on, “life, liberty and the pursuit of happiness…” in the Declaration of Independence, borrowed from the philosopher John Locke. Locke had argued that all human beings were born with three natural rights, life, liberty and property and the purpose of government was to protect those rights. </a:t>
            </a:r>
            <a:endParaRPr lang="en-US" dirty="0" smtClean="0"/>
          </a:p>
          <a:p>
            <a:r>
              <a:rPr lang="en-US" dirty="0" smtClean="0"/>
              <a:t>The </a:t>
            </a:r>
            <a:r>
              <a:rPr lang="en-US" dirty="0"/>
              <a:t>Founders debated the best way to do that, but in the end, the Constitution was amended to include the protection of certain rights, which can be found in the Bill of Rights. </a:t>
            </a:r>
            <a:endParaRPr lang="en-US" dirty="0" smtClean="0"/>
          </a:p>
          <a:p>
            <a:r>
              <a:rPr lang="en-US" dirty="0" smtClean="0"/>
              <a:t>Illustrated </a:t>
            </a:r>
            <a:r>
              <a:rPr lang="en-US" dirty="0"/>
              <a:t>Metaphor – To help with your drawing, imagine something or someone who can do something because they have a permission slip.</a:t>
            </a:r>
          </a:p>
        </p:txBody>
      </p:sp>
    </p:spTree>
    <p:extLst>
      <p:ext uri="{BB962C8B-B14F-4D97-AF65-F5344CB8AC3E}">
        <p14:creationId xmlns:p14="http://schemas.microsoft.com/office/powerpoint/2010/main" val="34477661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Christina\AppData\Local\Microsoft\Windows\Temporary Internet Files\Content.IE5\0V69TXNX\엑시트Exit[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95767" y="152400"/>
            <a:ext cx="4542963" cy="1752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Christina\AppData\Local\Microsoft\Windows\Temporary Internet Files\Content.IE5\ZAXPJUXK\971px-Ticke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304800"/>
            <a:ext cx="2839916" cy="273473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81000" y="3039534"/>
            <a:ext cx="8610600" cy="2862322"/>
          </a:xfrm>
          <a:prstGeom prst="rect">
            <a:avLst/>
          </a:prstGeom>
        </p:spPr>
        <p:txBody>
          <a:bodyPr wrap="square">
            <a:spAutoFit/>
          </a:bodyPr>
          <a:lstStyle/>
          <a:p>
            <a:r>
              <a:rPr lang="en-US" sz="3600" dirty="0" smtClean="0"/>
              <a:t>1. How </a:t>
            </a:r>
            <a:r>
              <a:rPr lang="en-US" sz="3600" dirty="0"/>
              <a:t>does the Constitution reflect the democratic principle of popular sovereignty?</a:t>
            </a:r>
          </a:p>
          <a:p>
            <a:endParaRPr lang="en-US" sz="3600" dirty="0"/>
          </a:p>
          <a:p>
            <a:r>
              <a:rPr lang="en-US" sz="3600" dirty="0" smtClean="0"/>
              <a:t>2. Which </a:t>
            </a:r>
            <a:r>
              <a:rPr lang="en-US" sz="3600" dirty="0"/>
              <a:t>principle protects </a:t>
            </a:r>
            <a:r>
              <a:rPr lang="en-US" sz="3600" dirty="0" smtClean="0"/>
              <a:t>the right </a:t>
            </a:r>
            <a:r>
              <a:rPr lang="en-US" sz="3600" dirty="0"/>
              <a:t>of the people to decide about issues by voting?</a:t>
            </a:r>
          </a:p>
        </p:txBody>
      </p:sp>
    </p:spTree>
    <p:extLst>
      <p:ext uri="{BB962C8B-B14F-4D97-AF65-F5344CB8AC3E}">
        <p14:creationId xmlns:p14="http://schemas.microsoft.com/office/powerpoint/2010/main" val="22690951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143000"/>
          </a:xfrm>
        </p:spPr>
        <p:txBody>
          <a:bodyPr>
            <a:normAutofit fontScale="90000"/>
          </a:bodyPr>
          <a:lstStyle/>
          <a:p>
            <a:pPr algn="ctr"/>
            <a:r>
              <a:rPr lang="en-US" sz="6000" u="sng" dirty="0" smtClean="0"/>
              <a:t>Wednesday, September 16</a:t>
            </a:r>
            <a:r>
              <a:rPr lang="en-US" sz="6000" u="sng" baseline="30000" dirty="0" smtClean="0"/>
              <a:t>th</a:t>
            </a:r>
            <a:r>
              <a:rPr lang="en-US" sz="6000" u="sng" dirty="0" smtClean="0"/>
              <a:t> </a:t>
            </a:r>
            <a:r>
              <a:rPr lang="en-US" sz="6000" b="1" dirty="0" smtClean="0">
                <a:solidFill>
                  <a:srgbClr val="FF0000"/>
                </a:solidFill>
              </a:rPr>
              <a:t>BELLRINGER</a:t>
            </a:r>
            <a:endParaRPr lang="en-US" sz="6000" b="1" dirty="0">
              <a:solidFill>
                <a:srgbClr val="FF0000"/>
              </a:solidFill>
            </a:endParaRPr>
          </a:p>
        </p:txBody>
      </p:sp>
      <p:sp>
        <p:nvSpPr>
          <p:cNvPr id="3" name="Content Placeholder 2"/>
          <p:cNvSpPr>
            <a:spLocks noGrp="1"/>
          </p:cNvSpPr>
          <p:nvPr>
            <p:ph idx="1"/>
          </p:nvPr>
        </p:nvSpPr>
        <p:spPr>
          <a:xfrm>
            <a:off x="457200" y="2590800"/>
            <a:ext cx="8229600" cy="4389120"/>
          </a:xfrm>
        </p:spPr>
        <p:txBody>
          <a:bodyPr>
            <a:normAutofit/>
          </a:bodyPr>
          <a:lstStyle/>
          <a:p>
            <a:r>
              <a:rPr lang="en-US" sz="4400" dirty="0" smtClean="0"/>
              <a:t>If you had to chose 7 major themes or elements the constitution needed to include, what would they be?</a:t>
            </a:r>
            <a:endParaRPr lang="en-US" sz="4400" dirty="0"/>
          </a:p>
        </p:txBody>
      </p:sp>
    </p:spTree>
    <p:extLst>
      <p:ext uri="{BB962C8B-B14F-4D97-AF65-F5344CB8AC3E}">
        <p14:creationId xmlns:p14="http://schemas.microsoft.com/office/powerpoint/2010/main" val="2865204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t>DRAW CHART BELOW</a:t>
            </a:r>
            <a:endParaRPr lang="en-US" sz="6600" b="1" dirty="0"/>
          </a:p>
        </p:txBody>
      </p:sp>
      <p:sp>
        <p:nvSpPr>
          <p:cNvPr id="4" name="Rectangle 3"/>
          <p:cNvSpPr/>
          <p:nvPr/>
        </p:nvSpPr>
        <p:spPr>
          <a:xfrm>
            <a:off x="304800" y="2003809"/>
            <a:ext cx="8534400" cy="464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009900" y="3505200"/>
            <a:ext cx="31242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7 Principles</a:t>
            </a:r>
          </a:p>
          <a:p>
            <a:pPr algn="ctr"/>
            <a:r>
              <a:rPr lang="en-US" sz="2800" dirty="0" smtClean="0"/>
              <a:t>Of the Constitution</a:t>
            </a:r>
            <a:endParaRPr lang="en-US" sz="2800" dirty="0"/>
          </a:p>
        </p:txBody>
      </p:sp>
      <p:cxnSp>
        <p:nvCxnSpPr>
          <p:cNvPr id="7" name="Straight Connector 6"/>
          <p:cNvCxnSpPr/>
          <p:nvPr/>
        </p:nvCxnSpPr>
        <p:spPr>
          <a:xfrm flipH="1" flipV="1">
            <a:off x="2667000" y="1999488"/>
            <a:ext cx="1214927" cy="159540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332362" y="3976305"/>
            <a:ext cx="2829938" cy="2260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332362" y="4736678"/>
            <a:ext cx="2900869" cy="18948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5" idx="4"/>
            <a:endCxn id="4" idx="2"/>
          </p:cNvCxnSpPr>
          <p:nvPr/>
        </p:nvCxnSpPr>
        <p:spPr>
          <a:xfrm>
            <a:off x="4572000" y="5105400"/>
            <a:ext cx="0" cy="154660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695786" y="4831166"/>
            <a:ext cx="3143414" cy="1800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5371608" y="1999488"/>
            <a:ext cx="952992" cy="16314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019800" y="3976305"/>
            <a:ext cx="2787755" cy="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293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Principles Chart</a:t>
            </a:r>
            <a:endParaRPr lang="en-US" dirty="0"/>
          </a:p>
        </p:txBody>
      </p:sp>
      <p:sp>
        <p:nvSpPr>
          <p:cNvPr id="3" name="Content Placeholder 2"/>
          <p:cNvSpPr>
            <a:spLocks noGrp="1"/>
          </p:cNvSpPr>
          <p:nvPr>
            <p:ph idx="1"/>
          </p:nvPr>
        </p:nvSpPr>
        <p:spPr/>
        <p:txBody>
          <a:bodyPr>
            <a:normAutofit/>
          </a:bodyPr>
          <a:lstStyle/>
          <a:p>
            <a:r>
              <a:rPr lang="en-US" sz="4000" dirty="0" smtClean="0"/>
              <a:t>Write name of principle in one section of chart and </a:t>
            </a:r>
            <a:br>
              <a:rPr lang="en-US" sz="4000" dirty="0" smtClean="0"/>
            </a:br>
            <a:r>
              <a:rPr lang="en-US" sz="4000" dirty="0" smtClean="0"/>
              <a:t>write </a:t>
            </a:r>
            <a:r>
              <a:rPr lang="en-US" sz="4000" dirty="0" smtClean="0">
                <a:solidFill>
                  <a:srgbClr val="FF0000"/>
                </a:solidFill>
              </a:rPr>
              <a:t>text in red </a:t>
            </a:r>
            <a:r>
              <a:rPr lang="en-US" sz="4000" dirty="0" smtClean="0"/>
              <a:t>from each slide</a:t>
            </a:r>
            <a:endParaRPr lang="en-US" sz="4000" dirty="0"/>
          </a:p>
        </p:txBody>
      </p:sp>
    </p:spTree>
    <p:extLst>
      <p:ext uri="{BB962C8B-B14F-4D97-AF65-F5344CB8AC3E}">
        <p14:creationId xmlns:p14="http://schemas.microsoft.com/office/powerpoint/2010/main" val="2595432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smtClean="0"/>
              <a:t>Popular Sovereignty</a:t>
            </a:r>
          </a:p>
        </p:txBody>
      </p:sp>
      <p:sp>
        <p:nvSpPr>
          <p:cNvPr id="24579" name="Rectangle 3"/>
          <p:cNvSpPr>
            <a:spLocks noGrp="1" noChangeArrowheads="1"/>
          </p:cNvSpPr>
          <p:nvPr>
            <p:ph idx="1"/>
          </p:nvPr>
        </p:nvSpPr>
        <p:spPr/>
        <p:txBody>
          <a:bodyPr/>
          <a:lstStyle/>
          <a:p>
            <a:pPr eaLnBrk="1" hangingPunct="1"/>
            <a:r>
              <a:rPr lang="en-US" dirty="0" smtClean="0">
                <a:solidFill>
                  <a:srgbClr val="FF0000"/>
                </a:solidFill>
              </a:rPr>
              <a:t>Definition – The belief that people can and should govern themselves; </a:t>
            </a:r>
            <a:r>
              <a:rPr lang="en-US" u="sng" dirty="0" smtClean="0">
                <a:solidFill>
                  <a:srgbClr val="FF0000"/>
                </a:solidFill>
              </a:rPr>
              <a:t>the people rule.</a:t>
            </a:r>
          </a:p>
          <a:p>
            <a:pPr eaLnBrk="1" hangingPunct="1"/>
            <a:r>
              <a:rPr lang="en-US" dirty="0" smtClean="0"/>
              <a:t>Example – People can run for office, campaign for individuals who run, or protest decisions made by others. Rule is not passed down based on blood line, or military coup. </a:t>
            </a:r>
          </a:p>
        </p:txBody>
      </p:sp>
      <p:pic>
        <p:nvPicPr>
          <p:cNvPr id="4" name="Picture 3" descr="http://t3.gstatic.com/images?q=tbn:ANd9GcRxX4nODoX6Ijb-rBIZprspX7h2ZyTRjn3m1Y7CEMI6FPcOMlrH">
            <a:hlinkClick r:id="rId3"/>
          </p:cNvPr>
          <p:cNvPicPr/>
          <p:nvPr/>
        </p:nvPicPr>
        <p:blipFill>
          <a:blip r:embed="rId4" cstate="print">
            <a:grayscl/>
          </a:blip>
          <a:srcRect/>
          <a:stretch>
            <a:fillRect/>
          </a:stretch>
        </p:blipFill>
        <p:spPr bwMode="auto">
          <a:xfrm>
            <a:off x="3581400" y="4114800"/>
            <a:ext cx="3657600" cy="239150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arn(outVertical)">
                                      <p:cBhvr>
                                        <p:cTn id="7" dur="500"/>
                                        <p:tgtEl>
                                          <p:spTgt spid="24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barn(outVertical)">
                                      <p:cBhvr>
                                        <p:cTn id="12" dur="500"/>
                                        <p:tgtEl>
                                          <p:spTgt spid="245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smtClean="0"/>
              <a:t>Republicanism</a:t>
            </a:r>
          </a:p>
        </p:txBody>
      </p:sp>
      <p:sp>
        <p:nvSpPr>
          <p:cNvPr id="25603" name="Rectangle 3"/>
          <p:cNvSpPr>
            <a:spLocks noGrp="1" noChangeArrowheads="1"/>
          </p:cNvSpPr>
          <p:nvPr>
            <p:ph idx="1"/>
          </p:nvPr>
        </p:nvSpPr>
        <p:spPr/>
        <p:txBody>
          <a:bodyPr/>
          <a:lstStyle/>
          <a:p>
            <a:pPr eaLnBrk="1" hangingPunct="1"/>
            <a:r>
              <a:rPr lang="en-US" sz="2800" dirty="0" smtClean="0">
                <a:solidFill>
                  <a:srgbClr val="FF0000"/>
                </a:solidFill>
              </a:rPr>
              <a:t>Definition – People vote for people to represent their views in government. (Representative Government</a:t>
            </a:r>
            <a:r>
              <a:rPr lang="en-US" sz="2800" dirty="0" smtClean="0"/>
              <a:t>)</a:t>
            </a:r>
          </a:p>
          <a:p>
            <a:pPr eaLnBrk="1" hangingPunct="1"/>
            <a:r>
              <a:rPr lang="en-US" sz="2800" dirty="0" smtClean="0"/>
              <a:t>You can’t have the whole population vote on everything, so you vote on people who share similar beliefs and allow them to vote.</a:t>
            </a:r>
          </a:p>
          <a:p>
            <a:pPr eaLnBrk="1" hangingPunct="1"/>
            <a:r>
              <a:rPr lang="en-US" sz="2800" dirty="0" smtClean="0"/>
              <a:t>Direct election of Senators and Representatives.</a:t>
            </a:r>
          </a:p>
        </p:txBody>
      </p:sp>
      <p:pic>
        <p:nvPicPr>
          <p:cNvPr id="4" name="Picture 3" descr="C:\Users\Alkire\AppData\Local\Microsoft\Windows\Temporary Internet Files\Content.IE5\EYLUO8HM\MC900280925[1].wmf"/>
          <p:cNvPicPr/>
          <p:nvPr/>
        </p:nvPicPr>
        <p:blipFill>
          <a:blip r:embed="rId3" cstate="print"/>
          <a:srcRect/>
          <a:stretch>
            <a:fillRect/>
          </a:stretch>
        </p:blipFill>
        <p:spPr bwMode="auto">
          <a:xfrm>
            <a:off x="4648200" y="304800"/>
            <a:ext cx="2286000" cy="171913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barn(outVertical)">
                                      <p:cBhvr>
                                        <p:cTn id="7" dur="500"/>
                                        <p:tgtEl>
                                          <p:spTgt spid="256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25603">
                                            <p:txEl>
                                              <p:pRg st="1" end="1"/>
                                            </p:txEl>
                                          </p:spTgt>
                                        </p:tgtEl>
                                        <p:attrNameLst>
                                          <p:attrName>style.visibility</p:attrName>
                                        </p:attrNameLst>
                                      </p:cBhvr>
                                      <p:to>
                                        <p:strVal val="visible"/>
                                      </p:to>
                                    </p:set>
                                    <p:animEffect transition="in" filter="barn(outVertical)">
                                      <p:cBhvr>
                                        <p:cTn id="12" dur="500"/>
                                        <p:tgtEl>
                                          <p:spTgt spid="256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25603">
                                            <p:txEl>
                                              <p:pRg st="2" end="2"/>
                                            </p:txEl>
                                          </p:spTgt>
                                        </p:tgtEl>
                                        <p:attrNameLst>
                                          <p:attrName>style.visibility</p:attrName>
                                        </p:attrNameLst>
                                      </p:cBhvr>
                                      <p:to>
                                        <p:strVal val="visible"/>
                                      </p:to>
                                    </p:set>
                                    <p:animEffect transition="in" filter="barn(outVertical)">
                                      <p:cBhvr>
                                        <p:cTn id="17" dur="500"/>
                                        <p:tgtEl>
                                          <p:spTgt spid="256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Federalism</a:t>
            </a:r>
          </a:p>
        </p:txBody>
      </p:sp>
      <p:sp>
        <p:nvSpPr>
          <p:cNvPr id="26627" name="Rectangle 3"/>
          <p:cNvSpPr>
            <a:spLocks noGrp="1" noChangeArrowheads="1"/>
          </p:cNvSpPr>
          <p:nvPr>
            <p:ph idx="1"/>
          </p:nvPr>
        </p:nvSpPr>
        <p:spPr/>
        <p:txBody>
          <a:bodyPr/>
          <a:lstStyle/>
          <a:p>
            <a:pPr eaLnBrk="1" hangingPunct="1">
              <a:lnSpc>
                <a:spcPct val="90000"/>
              </a:lnSpc>
            </a:pPr>
            <a:r>
              <a:rPr lang="en-US" sz="2600" dirty="0" smtClean="0">
                <a:solidFill>
                  <a:srgbClr val="FF0000"/>
                </a:solidFill>
              </a:rPr>
              <a:t>Definition – Power is shared by the state and federal government.</a:t>
            </a:r>
          </a:p>
          <a:p>
            <a:pPr eaLnBrk="1" hangingPunct="1">
              <a:lnSpc>
                <a:spcPct val="90000"/>
              </a:lnSpc>
            </a:pPr>
            <a:r>
              <a:rPr lang="en-US" sz="2600" dirty="0" smtClean="0"/>
              <a:t>In our system, the national government does have ultimate authority, but states have a lot to say in what goes on as well.</a:t>
            </a:r>
          </a:p>
          <a:p>
            <a:pPr eaLnBrk="1" hangingPunct="1">
              <a:lnSpc>
                <a:spcPct val="90000"/>
              </a:lnSpc>
            </a:pPr>
            <a:r>
              <a:rPr lang="en-US" sz="2600" dirty="0" smtClean="0"/>
              <a:t>Powers for the national government = delegated powers,</a:t>
            </a:r>
          </a:p>
          <a:p>
            <a:pPr eaLnBrk="1" hangingPunct="1">
              <a:lnSpc>
                <a:spcPct val="90000"/>
              </a:lnSpc>
            </a:pPr>
            <a:r>
              <a:rPr lang="en-US" sz="2600" dirty="0" smtClean="0"/>
              <a:t>Powers for the state government = reserved powers,</a:t>
            </a:r>
          </a:p>
          <a:p>
            <a:pPr eaLnBrk="1" hangingPunct="1">
              <a:lnSpc>
                <a:spcPct val="90000"/>
              </a:lnSpc>
            </a:pPr>
            <a:r>
              <a:rPr lang="en-US" sz="2600" dirty="0" smtClean="0"/>
              <a:t>Powers shared between the national and the state are </a:t>
            </a:r>
            <a:r>
              <a:rPr lang="en-US" sz="2600" i="1" dirty="0" smtClean="0"/>
              <a:t>concurrent</a:t>
            </a:r>
            <a:r>
              <a:rPr lang="en-US" sz="2600" dirty="0" smtClean="0"/>
              <a:t> powers.</a:t>
            </a:r>
          </a:p>
        </p:txBody>
      </p:sp>
      <p:pic>
        <p:nvPicPr>
          <p:cNvPr id="4" name="Picture 3" descr="C:\Users\Alkire\AppData\Local\Microsoft\Windows\Temporary Internet Files\Content.IE5\KN1VHR9O\MC900161806[1].wmf"/>
          <p:cNvPicPr/>
          <p:nvPr/>
        </p:nvPicPr>
        <p:blipFill>
          <a:blip r:embed="rId3" cstate="print"/>
          <a:srcRect/>
          <a:stretch>
            <a:fillRect/>
          </a:stretch>
        </p:blipFill>
        <p:spPr bwMode="auto">
          <a:xfrm>
            <a:off x="3886200" y="5473002"/>
            <a:ext cx="2025650" cy="138499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barn(outVertical)">
                                      <p:cBhvr>
                                        <p:cTn id="7" dur="500"/>
                                        <p:tgtEl>
                                          <p:spTgt spid="266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26627">
                                            <p:txEl>
                                              <p:pRg st="1" end="1"/>
                                            </p:txEl>
                                          </p:spTgt>
                                        </p:tgtEl>
                                        <p:attrNameLst>
                                          <p:attrName>style.visibility</p:attrName>
                                        </p:attrNameLst>
                                      </p:cBhvr>
                                      <p:to>
                                        <p:strVal val="visible"/>
                                      </p:to>
                                    </p:set>
                                    <p:animEffect transition="in" filter="barn(outVertical)">
                                      <p:cBhvr>
                                        <p:cTn id="12" dur="500"/>
                                        <p:tgtEl>
                                          <p:spTgt spid="266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26627">
                                            <p:txEl>
                                              <p:pRg st="2" end="2"/>
                                            </p:txEl>
                                          </p:spTgt>
                                        </p:tgtEl>
                                        <p:attrNameLst>
                                          <p:attrName>style.visibility</p:attrName>
                                        </p:attrNameLst>
                                      </p:cBhvr>
                                      <p:to>
                                        <p:strVal val="visible"/>
                                      </p:to>
                                    </p:set>
                                    <p:animEffect transition="in" filter="barn(outVertical)">
                                      <p:cBhvr>
                                        <p:cTn id="17" dur="500"/>
                                        <p:tgtEl>
                                          <p:spTgt spid="2662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grpId="0" nodeType="clickEffect">
                                  <p:stCondLst>
                                    <p:cond delay="0"/>
                                  </p:stCondLst>
                                  <p:childTnLst>
                                    <p:set>
                                      <p:cBhvr>
                                        <p:cTn id="21" dur="1" fill="hold">
                                          <p:stCondLst>
                                            <p:cond delay="0"/>
                                          </p:stCondLst>
                                        </p:cTn>
                                        <p:tgtEl>
                                          <p:spTgt spid="26627">
                                            <p:txEl>
                                              <p:pRg st="3" end="3"/>
                                            </p:txEl>
                                          </p:spTgt>
                                        </p:tgtEl>
                                        <p:attrNameLst>
                                          <p:attrName>style.visibility</p:attrName>
                                        </p:attrNameLst>
                                      </p:cBhvr>
                                      <p:to>
                                        <p:strVal val="visible"/>
                                      </p:to>
                                    </p:set>
                                    <p:animEffect transition="in" filter="barn(outVertical)">
                                      <p:cBhvr>
                                        <p:cTn id="22" dur="500"/>
                                        <p:tgtEl>
                                          <p:spTgt spid="2662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37" fill="hold" grpId="0" nodeType="clickEffect">
                                  <p:stCondLst>
                                    <p:cond delay="0"/>
                                  </p:stCondLst>
                                  <p:childTnLst>
                                    <p:set>
                                      <p:cBhvr>
                                        <p:cTn id="26" dur="1" fill="hold">
                                          <p:stCondLst>
                                            <p:cond delay="0"/>
                                          </p:stCondLst>
                                        </p:cTn>
                                        <p:tgtEl>
                                          <p:spTgt spid="26627">
                                            <p:txEl>
                                              <p:pRg st="4" end="4"/>
                                            </p:txEl>
                                          </p:spTgt>
                                        </p:tgtEl>
                                        <p:attrNameLst>
                                          <p:attrName>style.visibility</p:attrName>
                                        </p:attrNameLst>
                                      </p:cBhvr>
                                      <p:to>
                                        <p:strVal val="visible"/>
                                      </p:to>
                                    </p:set>
                                    <p:animEffect transition="in" filter="barn(outVertical)">
                                      <p:cBhvr>
                                        <p:cTn id="27" dur="500"/>
                                        <p:tgtEl>
                                          <p:spTgt spid="266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Separation of Powers</a:t>
            </a:r>
          </a:p>
        </p:txBody>
      </p:sp>
      <p:sp>
        <p:nvSpPr>
          <p:cNvPr id="27651" name="Rectangle 3"/>
          <p:cNvSpPr>
            <a:spLocks noGrp="1" noChangeArrowheads="1"/>
          </p:cNvSpPr>
          <p:nvPr>
            <p:ph idx="1"/>
          </p:nvPr>
        </p:nvSpPr>
        <p:spPr/>
        <p:txBody>
          <a:bodyPr/>
          <a:lstStyle/>
          <a:p>
            <a:pPr eaLnBrk="1" hangingPunct="1"/>
            <a:r>
              <a:rPr lang="en-US" dirty="0" smtClean="0">
                <a:solidFill>
                  <a:srgbClr val="FF0000"/>
                </a:solidFill>
              </a:rPr>
              <a:t>Definition – The Federal government is divided into 3 branches - Executive, Legislative, and Judicial.</a:t>
            </a:r>
          </a:p>
          <a:p>
            <a:pPr eaLnBrk="1" hangingPunct="1"/>
            <a:r>
              <a:rPr lang="en-US" dirty="0" smtClean="0"/>
              <a:t>This system prevents any one branch from gaining too much power and turning the country towards tyranny. </a:t>
            </a:r>
          </a:p>
          <a:p>
            <a:pPr eaLnBrk="1" hangingPunct="1"/>
            <a:r>
              <a:rPr lang="en-US" dirty="0" smtClean="0"/>
              <a:t>Remember Charles de Montesquieu!</a:t>
            </a:r>
          </a:p>
        </p:txBody>
      </p:sp>
      <p:pic>
        <p:nvPicPr>
          <p:cNvPr id="4" name="Picture 3" descr="C:\Users\Alkire\AppData\Local\Microsoft\Windows\Temporary Internet Files\Content.IE5\4JJN5IT3\MC900056784[1].wmf"/>
          <p:cNvPicPr/>
          <p:nvPr/>
        </p:nvPicPr>
        <p:blipFill>
          <a:blip r:embed="rId3" cstate="print"/>
          <a:srcRect/>
          <a:stretch>
            <a:fillRect/>
          </a:stretch>
        </p:blipFill>
        <p:spPr bwMode="auto">
          <a:xfrm>
            <a:off x="5181600" y="3810000"/>
            <a:ext cx="3297539" cy="254325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barn(outVertical)">
                                      <p:cBhvr>
                                        <p:cTn id="7" dur="500"/>
                                        <p:tgtEl>
                                          <p:spTgt spid="276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barn(outVertical)">
                                      <p:cBhvr>
                                        <p:cTn id="12" dur="500"/>
                                        <p:tgtEl>
                                          <p:spTgt spid="276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barn(outVertical)">
                                      <p:cBhvr>
                                        <p:cTn id="17" dur="500"/>
                                        <p:tgtEl>
                                          <p:spTgt spid="276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992</TotalTime>
  <Words>1785</Words>
  <Application>Microsoft Office PowerPoint</Application>
  <PresentationFormat>On-screen Show (4:3)</PresentationFormat>
  <Paragraphs>87</Paragraphs>
  <Slides>22</Slides>
  <Notes>8</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Flow</vt:lpstr>
      <vt:lpstr>7 Principles of the Constitution</vt:lpstr>
      <vt:lpstr>Learning Objective:</vt:lpstr>
      <vt:lpstr>Wednesday, September 16th BELLRINGER</vt:lpstr>
      <vt:lpstr>DRAW CHART BELOW</vt:lpstr>
      <vt:lpstr>7 Principles Chart</vt:lpstr>
      <vt:lpstr>Popular Sovereignty</vt:lpstr>
      <vt:lpstr>Republicanism</vt:lpstr>
      <vt:lpstr>Federalism</vt:lpstr>
      <vt:lpstr>Separation of Powers</vt:lpstr>
      <vt:lpstr>Checks and Balances</vt:lpstr>
      <vt:lpstr>Limited Government</vt:lpstr>
      <vt:lpstr>Individual Rights</vt:lpstr>
      <vt:lpstr>ASSIGNMENT</vt:lpstr>
      <vt:lpstr>POPULAR SOVEREIGNTY</vt:lpstr>
      <vt:lpstr>FEDERALISM</vt:lpstr>
      <vt:lpstr>REPUBLICANISM</vt:lpstr>
      <vt:lpstr>SEPARATION OF POWERS</vt:lpstr>
      <vt:lpstr>Federal Government</vt:lpstr>
      <vt:lpstr>CHECKS &amp; BALANCES</vt:lpstr>
      <vt:lpstr>LIMITED GOVERNMENT</vt:lpstr>
      <vt:lpstr>INDIVIDUAL RIGHTS</vt:lpstr>
      <vt:lpstr>PowerPoint Presentation</vt:lpstr>
    </vt:vector>
  </TitlesOfParts>
  <Company>rcisd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7 Principles of the Constitution</dc:title>
  <dc:creator>Brad Sherman;Christina Schultz</dc:creator>
  <cp:lastModifiedBy>Amy Davis</cp:lastModifiedBy>
  <cp:revision>66</cp:revision>
  <cp:lastPrinted>2015-09-15T14:35:04Z</cp:lastPrinted>
  <dcterms:created xsi:type="dcterms:W3CDTF">2012-11-25T01:18:44Z</dcterms:created>
  <dcterms:modified xsi:type="dcterms:W3CDTF">2017-11-28T19:34:49Z</dcterms:modified>
</cp:coreProperties>
</file>