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5" r:id="rId7"/>
    <p:sldId id="264" r:id="rId8"/>
    <p:sldId id="263" r:id="rId9"/>
    <p:sldId id="266" r:id="rId10"/>
    <p:sldId id="267" r:id="rId11"/>
    <p:sldId id="268" r:id="rId12"/>
    <p:sldId id="270" r:id="rId13"/>
    <p:sldId id="269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836A-8795-4076-81A0-A58F983208AA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BC89-B47F-49F7-B3B9-A195BBCAF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32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836A-8795-4076-81A0-A58F983208AA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BC89-B47F-49F7-B3B9-A195BBCAF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425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836A-8795-4076-81A0-A58F983208AA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BC89-B47F-49F7-B3B9-A195BBCAF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850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836A-8795-4076-81A0-A58F983208AA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BC89-B47F-49F7-B3B9-A195BBCAF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31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836A-8795-4076-81A0-A58F983208AA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BC89-B47F-49F7-B3B9-A195BBCAF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92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836A-8795-4076-81A0-A58F983208AA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BC89-B47F-49F7-B3B9-A195BBCAF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922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836A-8795-4076-81A0-A58F983208AA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BC89-B47F-49F7-B3B9-A195BBCAF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776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836A-8795-4076-81A0-A58F983208AA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BC89-B47F-49F7-B3B9-A195BBCAF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393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836A-8795-4076-81A0-A58F983208AA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BC89-B47F-49F7-B3B9-A195BBCAF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125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836A-8795-4076-81A0-A58F983208AA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BC89-B47F-49F7-B3B9-A195BBCAF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09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836A-8795-4076-81A0-A58F983208AA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BC89-B47F-49F7-B3B9-A195BBCAF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202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5836A-8795-4076-81A0-A58F983208AA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0BC89-B47F-49F7-B3B9-A195BBCAF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749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229600" cy="1470025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en-US" sz="6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Major Events of the </a:t>
            </a:r>
            <a:br>
              <a:rPr lang="en-US" sz="6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</a:br>
            <a:r>
              <a:rPr lang="en-US" sz="6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American Revolution</a:t>
            </a:r>
            <a:endParaRPr lang="en-US" sz="6000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581400"/>
            <a:ext cx="8610600" cy="17526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New York, </a:t>
            </a:r>
            <a:r>
              <a:rPr lang="en-US" sz="4000" b="1" i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The Crisis, </a:t>
            </a:r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 Trenton, Saratoga, Valley Forge, Yorktown, Treaty of Paris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57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09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Saratoga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4572000" cy="48307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Only </a:t>
            </a:r>
            <a:r>
              <a:rPr lang="en-US" b="1" dirty="0" smtClean="0">
                <a:solidFill>
                  <a:srgbClr val="FF0000"/>
                </a:solidFill>
              </a:rPr>
              <a:t>one army</a:t>
            </a:r>
            <a:r>
              <a:rPr lang="en-US" dirty="0" smtClean="0"/>
              <a:t>, under Gen. John Burgoyne, </a:t>
            </a:r>
            <a:r>
              <a:rPr lang="en-US" b="1" dirty="0" smtClean="0">
                <a:solidFill>
                  <a:srgbClr val="FF0000"/>
                </a:solidFill>
              </a:rPr>
              <a:t>continued </a:t>
            </a:r>
            <a:r>
              <a:rPr lang="en-US" dirty="0" smtClean="0"/>
              <a:t>toward Albany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Met by Continental forces </a:t>
            </a:r>
            <a:r>
              <a:rPr lang="en-US" dirty="0" smtClean="0"/>
              <a:t>under Gen. Horatio Gates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Burgoyne</a:t>
            </a:r>
            <a:r>
              <a:rPr lang="en-US" dirty="0" smtClean="0"/>
              <a:t> surrounded – </a:t>
            </a:r>
            <a:r>
              <a:rPr lang="en-US" b="1" dirty="0" smtClean="0">
                <a:solidFill>
                  <a:srgbClr val="FF0000"/>
                </a:solidFill>
              </a:rPr>
              <a:t>surrendered</a:t>
            </a:r>
            <a:r>
              <a:rPr lang="en-US" dirty="0" smtClean="0"/>
              <a:t> army at </a:t>
            </a:r>
            <a:r>
              <a:rPr lang="en-US" b="1" dirty="0" smtClean="0">
                <a:solidFill>
                  <a:srgbClr val="FF0000"/>
                </a:solidFill>
              </a:rPr>
              <a:t>Saratoga</a:t>
            </a:r>
            <a:r>
              <a:rPr lang="en-US" dirty="0" smtClean="0"/>
              <a:t>, NY in </a:t>
            </a:r>
            <a:r>
              <a:rPr lang="en-US" b="1" dirty="0" smtClean="0">
                <a:solidFill>
                  <a:srgbClr val="FF0000"/>
                </a:solidFill>
              </a:rPr>
              <a:t>October 1777</a:t>
            </a:r>
          </a:p>
          <a:p>
            <a:r>
              <a:rPr lang="en-US" dirty="0" smtClean="0"/>
              <a:t>Major American victory and British defeat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295400"/>
            <a:ext cx="3494087" cy="464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191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Saratoga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13639"/>
            <a:ext cx="8610600" cy="50593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Importance</a:t>
            </a:r>
            <a:r>
              <a:rPr lang="en-US" dirty="0" smtClean="0"/>
              <a:t> of battle: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British plan </a:t>
            </a:r>
            <a:r>
              <a:rPr lang="en-US" dirty="0" smtClean="0"/>
              <a:t>to divide colonies </a:t>
            </a:r>
            <a:r>
              <a:rPr lang="en-US" b="1" dirty="0" smtClean="0">
                <a:solidFill>
                  <a:srgbClr val="FF0000"/>
                </a:solidFill>
              </a:rPr>
              <a:t>failed</a:t>
            </a:r>
          </a:p>
          <a:p>
            <a:pPr marL="0" indent="0">
              <a:buNone/>
            </a:pPr>
            <a:r>
              <a:rPr lang="en-US" dirty="0" smtClean="0"/>
              <a:t>And this is </a:t>
            </a:r>
            <a:r>
              <a:rPr lang="en-US" b="1" dirty="0" smtClean="0"/>
              <a:t>HUGE</a:t>
            </a:r>
            <a:r>
              <a:rPr lang="en-US" dirty="0" smtClean="0"/>
              <a:t> …</a:t>
            </a:r>
          </a:p>
          <a:p>
            <a:pPr marL="514350" indent="-514350">
              <a:buAutoNum type="arabicPeriod" startAt="2"/>
            </a:pPr>
            <a:r>
              <a:rPr lang="en-US" b="1" dirty="0" smtClean="0">
                <a:solidFill>
                  <a:srgbClr val="FF0000"/>
                </a:solidFill>
              </a:rPr>
              <a:t>Ben Franklin in France </a:t>
            </a:r>
            <a:r>
              <a:rPr lang="en-US" dirty="0" smtClean="0"/>
              <a:t>trying to win foreign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assistance – victory convinced </a:t>
            </a:r>
            <a:r>
              <a:rPr lang="en-US" b="1" dirty="0" smtClean="0">
                <a:solidFill>
                  <a:srgbClr val="FF0000"/>
                </a:solidFill>
              </a:rPr>
              <a:t>France and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b="1" dirty="0" smtClean="0">
                <a:solidFill>
                  <a:srgbClr val="FF0000"/>
                </a:solidFill>
              </a:rPr>
              <a:t>Spain </a:t>
            </a:r>
            <a:r>
              <a:rPr lang="en-US" dirty="0" smtClean="0"/>
              <a:t>to </a:t>
            </a:r>
            <a:r>
              <a:rPr lang="en-US" b="1" dirty="0" smtClean="0">
                <a:solidFill>
                  <a:srgbClr val="FF0000"/>
                </a:solidFill>
              </a:rPr>
              <a:t>join American side</a:t>
            </a:r>
          </a:p>
          <a:p>
            <a:pPr marL="0" indent="0">
              <a:buNone/>
            </a:pPr>
            <a:r>
              <a:rPr lang="en-US" dirty="0" smtClean="0"/>
              <a:t>3.   </a:t>
            </a:r>
            <a:r>
              <a:rPr lang="en-US" dirty="0" smtClean="0">
                <a:solidFill>
                  <a:srgbClr val="FF0000"/>
                </a:solidFill>
              </a:rPr>
              <a:t>Saratoga was the </a:t>
            </a:r>
            <a:r>
              <a:rPr lang="en-US" b="1" dirty="0" smtClean="0">
                <a:solidFill>
                  <a:srgbClr val="FF0000"/>
                </a:solidFill>
              </a:rPr>
              <a:t>TURNING POINT </a:t>
            </a:r>
            <a:r>
              <a:rPr lang="en-US" dirty="0" smtClean="0">
                <a:solidFill>
                  <a:srgbClr val="FF0000"/>
                </a:solidFill>
              </a:rPr>
              <a:t>of the war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819649"/>
            <a:ext cx="260032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936" y="4819649"/>
            <a:ext cx="2209800" cy="1309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5424017"/>
            <a:ext cx="2024732" cy="1347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C:\Users\Scott\AppData\Local\Microsoft\Windows\Temporary Internet Files\Content.IE5\4SU4ZR83\MM900315772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5257800"/>
            <a:ext cx="1419225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34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09"/>
            <a:ext cx="8229600" cy="962891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Foreign Allies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5181600" cy="56388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Baron</a:t>
            </a:r>
            <a:r>
              <a:rPr lang="en-US" dirty="0" smtClean="0"/>
              <a:t> </a:t>
            </a:r>
            <a:r>
              <a:rPr lang="en-US" dirty="0" err="1" smtClean="0"/>
              <a:t>Freidrich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von Steuben </a:t>
            </a:r>
            <a:r>
              <a:rPr lang="en-US" dirty="0" smtClean="0"/>
              <a:t>– </a:t>
            </a:r>
            <a:r>
              <a:rPr lang="en-US" b="1" dirty="0" smtClean="0">
                <a:solidFill>
                  <a:srgbClr val="FF0000"/>
                </a:solidFill>
              </a:rPr>
              <a:t>German</a:t>
            </a:r>
            <a:r>
              <a:rPr lang="en-US" dirty="0" smtClean="0"/>
              <a:t> officer who </a:t>
            </a:r>
            <a:r>
              <a:rPr lang="en-US" b="1" dirty="0" smtClean="0">
                <a:solidFill>
                  <a:srgbClr val="FF0000"/>
                </a:solidFill>
              </a:rPr>
              <a:t>aided Washington</a:t>
            </a:r>
            <a:r>
              <a:rPr lang="en-US" dirty="0" smtClean="0"/>
              <a:t> at Valley Forge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Taught</a:t>
            </a:r>
            <a:r>
              <a:rPr lang="en-US" dirty="0" smtClean="0"/>
              <a:t> army </a:t>
            </a:r>
            <a:r>
              <a:rPr lang="en-US" b="1" dirty="0" smtClean="0">
                <a:solidFill>
                  <a:srgbClr val="FF0000"/>
                </a:solidFill>
              </a:rPr>
              <a:t>how to use bayonets</a:t>
            </a:r>
            <a:r>
              <a:rPr lang="en-US" dirty="0" smtClean="0"/>
              <a:t> – drilled troops into better, </a:t>
            </a:r>
            <a:r>
              <a:rPr lang="en-US" b="1" dirty="0" smtClean="0">
                <a:solidFill>
                  <a:srgbClr val="FF0000"/>
                </a:solidFill>
              </a:rPr>
              <a:t>disciplined army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Marquis de La Fayette </a:t>
            </a:r>
            <a:r>
              <a:rPr lang="en-US" dirty="0" smtClean="0"/>
              <a:t>– 19 yr. old </a:t>
            </a:r>
            <a:r>
              <a:rPr lang="en-US" b="1" dirty="0" smtClean="0">
                <a:solidFill>
                  <a:srgbClr val="FF0000"/>
                </a:solidFill>
              </a:rPr>
              <a:t>French noble </a:t>
            </a:r>
            <a:r>
              <a:rPr lang="en-US" dirty="0" smtClean="0"/>
              <a:t>and friend to Washington who </a:t>
            </a:r>
            <a:r>
              <a:rPr lang="en-US" b="1" dirty="0" smtClean="0">
                <a:solidFill>
                  <a:srgbClr val="FF0000"/>
                </a:solidFill>
              </a:rPr>
              <a:t>believed in American cause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Convinced </a:t>
            </a:r>
            <a:r>
              <a:rPr lang="en-US" b="1" dirty="0" smtClean="0">
                <a:solidFill>
                  <a:srgbClr val="FF0000"/>
                </a:solidFill>
              </a:rPr>
              <a:t>French </a:t>
            </a:r>
            <a:r>
              <a:rPr lang="en-US" dirty="0" smtClean="0">
                <a:solidFill>
                  <a:srgbClr val="FF0000"/>
                </a:solidFill>
              </a:rPr>
              <a:t>king</a:t>
            </a:r>
            <a:r>
              <a:rPr lang="en-US" b="1" dirty="0" smtClean="0">
                <a:solidFill>
                  <a:srgbClr val="FF0000"/>
                </a:solidFill>
              </a:rPr>
              <a:t> to contribute money and troops </a:t>
            </a:r>
            <a:r>
              <a:rPr lang="en-US" dirty="0" smtClean="0">
                <a:solidFill>
                  <a:srgbClr val="FF0000"/>
                </a:solidFill>
              </a:rPr>
              <a:t>to aid Americans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733800"/>
            <a:ext cx="2267974" cy="2904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914399"/>
            <a:ext cx="2267974" cy="2721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285447"/>
            <a:ext cx="2157413" cy="330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9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800" b="1" dirty="0" smtClean="0"/>
              <a:t>Valley Forge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5029200" cy="5135563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British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captured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American capital of </a:t>
            </a:r>
            <a:r>
              <a:rPr lang="en-US" b="1" dirty="0" smtClean="0">
                <a:solidFill>
                  <a:srgbClr val="FF0000"/>
                </a:solidFill>
              </a:rPr>
              <a:t>Philadelphia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Winter 1777 </a:t>
            </a:r>
            <a:r>
              <a:rPr lang="en-US" dirty="0" smtClean="0"/>
              <a:t>– </a:t>
            </a:r>
            <a:r>
              <a:rPr lang="en-US" b="1" dirty="0" smtClean="0">
                <a:solidFill>
                  <a:srgbClr val="FF0000"/>
                </a:solidFill>
              </a:rPr>
              <a:t>Washington</a:t>
            </a:r>
            <a:r>
              <a:rPr lang="en-US" dirty="0" smtClean="0"/>
              <a:t>’s army </a:t>
            </a:r>
            <a:r>
              <a:rPr lang="en-US" b="1" dirty="0" smtClean="0">
                <a:solidFill>
                  <a:srgbClr val="FF0000"/>
                </a:solidFill>
              </a:rPr>
              <a:t>camped</a:t>
            </a:r>
            <a:r>
              <a:rPr lang="en-US" dirty="0" smtClean="0"/>
              <a:t> for 6 months at </a:t>
            </a:r>
            <a:r>
              <a:rPr lang="en-US" b="1" dirty="0" smtClean="0">
                <a:solidFill>
                  <a:srgbClr val="FF0000"/>
                </a:solidFill>
              </a:rPr>
              <a:t>Valley Forge, PA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Lack of food, clothing, medicine, and shelter </a:t>
            </a:r>
            <a:r>
              <a:rPr lang="en-US" dirty="0" smtClean="0"/>
              <a:t>– miserable conditions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1/4</a:t>
            </a:r>
            <a:r>
              <a:rPr lang="en-US" dirty="0" smtClean="0"/>
              <a:t> of 10,000 troops </a:t>
            </a:r>
            <a:r>
              <a:rPr lang="en-US" b="1" dirty="0" smtClean="0">
                <a:solidFill>
                  <a:srgbClr val="FF0000"/>
                </a:solidFill>
              </a:rPr>
              <a:t>died</a:t>
            </a:r>
            <a:r>
              <a:rPr lang="en-US" dirty="0" smtClean="0"/>
              <a:t> during winter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962400"/>
            <a:ext cx="32766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C:\Users\Scott\AppData\Local\Microsoft\Windows\Temporary Internet Files\Content.IE5\SMOGF0V2\MC90023864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5591667"/>
            <a:ext cx="1757477" cy="1231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911" y="1371600"/>
            <a:ext cx="3161178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own Arrow 3"/>
          <p:cNvSpPr/>
          <p:nvPr/>
        </p:nvSpPr>
        <p:spPr>
          <a:xfrm>
            <a:off x="6962775" y="1126998"/>
            <a:ext cx="17145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74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5400" b="1" dirty="0" smtClean="0"/>
              <a:t>Yorktown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50292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Britain tried to conquer Southern colonies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1781</a:t>
            </a:r>
            <a:r>
              <a:rPr lang="en-US" dirty="0" smtClean="0"/>
              <a:t> – </a:t>
            </a:r>
            <a:r>
              <a:rPr lang="en-US" b="1" dirty="0" smtClean="0">
                <a:solidFill>
                  <a:srgbClr val="FF0000"/>
                </a:solidFill>
              </a:rPr>
              <a:t>British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General Cornwallis moved army to Yorktown</a:t>
            </a:r>
            <a:r>
              <a:rPr lang="en-US" dirty="0" smtClean="0"/>
              <a:t> on </a:t>
            </a:r>
            <a:r>
              <a:rPr lang="en-US" b="1" dirty="0" smtClean="0">
                <a:solidFill>
                  <a:srgbClr val="FF0000"/>
                </a:solidFill>
              </a:rPr>
              <a:t>VA</a:t>
            </a:r>
            <a:r>
              <a:rPr lang="en-US" dirty="0" smtClean="0"/>
              <a:t> coast</a:t>
            </a:r>
          </a:p>
          <a:p>
            <a:r>
              <a:rPr lang="en-US" dirty="0" smtClean="0"/>
              <a:t>Wanted port location for support by British navy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Washington</a:t>
            </a:r>
            <a:r>
              <a:rPr lang="en-US" dirty="0" smtClean="0"/>
              <a:t> moved army south to </a:t>
            </a:r>
            <a:r>
              <a:rPr lang="en-US" b="1" dirty="0" smtClean="0">
                <a:solidFill>
                  <a:srgbClr val="FF0000"/>
                </a:solidFill>
              </a:rPr>
              <a:t>attack British by land …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182" y="3733800"/>
            <a:ext cx="3880324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838200"/>
            <a:ext cx="2238375" cy="273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034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/>
          <a:lstStyle/>
          <a:p>
            <a:r>
              <a:rPr lang="en-US" sz="4800" b="1" dirty="0" smtClean="0"/>
              <a:t>French Aid Leads to Victory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52578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French navy defeated British fleet off VA coast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Cornwallis trapped</a:t>
            </a:r>
            <a:r>
              <a:rPr lang="en-US" dirty="0" smtClean="0"/>
              <a:t> between </a:t>
            </a:r>
            <a:r>
              <a:rPr lang="en-US" b="1" dirty="0" smtClean="0">
                <a:solidFill>
                  <a:srgbClr val="FF0000"/>
                </a:solidFill>
              </a:rPr>
              <a:t>American and French armies</a:t>
            </a:r>
            <a:r>
              <a:rPr lang="en-US" dirty="0" smtClean="0"/>
              <a:t> on land </a:t>
            </a:r>
            <a:r>
              <a:rPr lang="en-US" b="1" dirty="0" smtClean="0">
                <a:solidFill>
                  <a:srgbClr val="FF0000"/>
                </a:solidFill>
              </a:rPr>
              <a:t>and French navy</a:t>
            </a:r>
            <a:r>
              <a:rPr lang="en-US" dirty="0" smtClean="0"/>
              <a:t> by sea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October</a:t>
            </a:r>
            <a:r>
              <a:rPr lang="en-US" dirty="0" smtClean="0"/>
              <a:t> 19, </a:t>
            </a:r>
            <a:r>
              <a:rPr lang="en-US" b="1" dirty="0" smtClean="0">
                <a:solidFill>
                  <a:srgbClr val="FF0000"/>
                </a:solidFill>
              </a:rPr>
              <a:t>1781</a:t>
            </a:r>
            <a:r>
              <a:rPr lang="en-US" dirty="0" smtClean="0"/>
              <a:t> – </a:t>
            </a:r>
            <a:r>
              <a:rPr lang="en-US" b="1" dirty="0" smtClean="0">
                <a:solidFill>
                  <a:srgbClr val="FF0000"/>
                </a:solidFill>
              </a:rPr>
              <a:t>Cornwallis</a:t>
            </a:r>
            <a:r>
              <a:rPr lang="en-US" dirty="0" smtClean="0"/>
              <a:t> and army of 8,000 </a:t>
            </a:r>
            <a:r>
              <a:rPr lang="en-US" b="1" dirty="0" smtClean="0">
                <a:solidFill>
                  <a:srgbClr val="FF0000"/>
                </a:solidFill>
              </a:rPr>
              <a:t>surrendered</a:t>
            </a:r>
            <a:r>
              <a:rPr lang="en-US" dirty="0" smtClean="0"/>
              <a:t> to Washington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War</a:t>
            </a:r>
            <a:r>
              <a:rPr lang="en-US" dirty="0" smtClean="0"/>
              <a:t> in America </a:t>
            </a:r>
            <a:r>
              <a:rPr lang="en-US" b="1" dirty="0" smtClean="0">
                <a:solidFill>
                  <a:srgbClr val="FF0000"/>
                </a:solidFill>
              </a:rPr>
              <a:t>over!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127" y="3962400"/>
            <a:ext cx="3463635" cy="228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201118"/>
            <a:ext cx="3435926" cy="2685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56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5400" b="1" dirty="0" smtClean="0"/>
              <a:t>Yorktown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077200" cy="4678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Importance</a:t>
            </a:r>
            <a:r>
              <a:rPr lang="en-US" dirty="0" smtClean="0"/>
              <a:t> of battle: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Last battle </a:t>
            </a:r>
            <a:r>
              <a:rPr lang="en-US" dirty="0" smtClean="0"/>
              <a:t>between Americans and British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Parliament cut off support</a:t>
            </a:r>
            <a:r>
              <a:rPr lang="en-US" dirty="0" smtClean="0"/>
              <a:t> for war – started negotiating for peace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1783 – Treaty of Paris officially </a:t>
            </a:r>
            <a:r>
              <a:rPr lang="en-US" b="1" dirty="0" smtClean="0">
                <a:solidFill>
                  <a:srgbClr val="FF0000"/>
                </a:solidFill>
              </a:rPr>
              <a:t>ended American Revolution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Scott\AppData\Local\Microsoft\Windows\Temporary Internet Files\Content.IE5\HFW0MG7J\MC90038368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648200"/>
            <a:ext cx="988466" cy="182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590800"/>
            <a:ext cx="695325" cy="68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662" y="38862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938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55"/>
            <a:ext cx="8229600" cy="1143000"/>
          </a:xfrm>
        </p:spPr>
        <p:txBody>
          <a:bodyPr/>
          <a:lstStyle/>
          <a:p>
            <a:r>
              <a:rPr lang="en-US" sz="5400" b="1" dirty="0" smtClean="0"/>
              <a:t>Treaty of Paris - 1783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4953000" cy="475456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600" b="1" dirty="0" smtClean="0">
                <a:solidFill>
                  <a:srgbClr val="FF0000"/>
                </a:solidFill>
              </a:rPr>
              <a:t>Britain recognized </a:t>
            </a:r>
            <a:r>
              <a:rPr lang="en-US" sz="2600" dirty="0" smtClean="0">
                <a:solidFill>
                  <a:srgbClr val="FF0000"/>
                </a:solidFill>
              </a:rPr>
              <a:t>America’s</a:t>
            </a:r>
            <a:r>
              <a:rPr lang="en-US" sz="2600" b="1" dirty="0" smtClean="0">
                <a:solidFill>
                  <a:srgbClr val="FF0000"/>
                </a:solidFill>
              </a:rPr>
              <a:t> independence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b="1" dirty="0" smtClean="0">
                <a:solidFill>
                  <a:srgbClr val="FF0000"/>
                </a:solidFill>
              </a:rPr>
              <a:t>Set</a:t>
            </a:r>
            <a:r>
              <a:rPr lang="en-US" sz="2600" dirty="0" smtClean="0"/>
              <a:t> </a:t>
            </a:r>
            <a:r>
              <a:rPr lang="en-US" sz="2600" dirty="0" smtClean="0">
                <a:solidFill>
                  <a:srgbClr val="FF0000"/>
                </a:solidFill>
              </a:rPr>
              <a:t>U.S.-Canada </a:t>
            </a:r>
            <a:r>
              <a:rPr lang="en-US" sz="2600" b="1" dirty="0" smtClean="0">
                <a:solidFill>
                  <a:srgbClr val="FF0000"/>
                </a:solidFill>
              </a:rPr>
              <a:t>border</a:t>
            </a:r>
            <a:r>
              <a:rPr lang="en-US" sz="2600" dirty="0" smtClean="0"/>
              <a:t> – U.S. reached </a:t>
            </a:r>
            <a:r>
              <a:rPr lang="en-US" sz="2600" b="1" dirty="0" smtClean="0">
                <a:solidFill>
                  <a:srgbClr val="FF0000"/>
                </a:solidFill>
              </a:rPr>
              <a:t>Mississippi River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b="1" dirty="0" smtClean="0">
                <a:solidFill>
                  <a:srgbClr val="FF0000"/>
                </a:solidFill>
              </a:rPr>
              <a:t>American</a:t>
            </a:r>
            <a:r>
              <a:rPr lang="en-US" sz="2600" dirty="0" smtClean="0"/>
              <a:t> fishermen allowed to </a:t>
            </a:r>
            <a:r>
              <a:rPr lang="en-US" sz="2600" b="1" dirty="0" smtClean="0">
                <a:solidFill>
                  <a:srgbClr val="FF0000"/>
                </a:solidFill>
              </a:rPr>
              <a:t>fish in</a:t>
            </a:r>
            <a:r>
              <a:rPr lang="en-US" sz="2600" dirty="0" smtClean="0"/>
              <a:t> </a:t>
            </a:r>
            <a:r>
              <a:rPr lang="en-US" sz="2600" b="1" dirty="0" smtClean="0">
                <a:solidFill>
                  <a:srgbClr val="FF0000"/>
                </a:solidFill>
              </a:rPr>
              <a:t>Canadian waters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b="1" dirty="0" smtClean="0">
                <a:solidFill>
                  <a:srgbClr val="FF0000"/>
                </a:solidFill>
              </a:rPr>
              <a:t>British to leave</a:t>
            </a:r>
            <a:r>
              <a:rPr lang="en-US" sz="2600" dirty="0" smtClean="0"/>
              <a:t> frontier forts </a:t>
            </a:r>
          </a:p>
          <a:p>
            <a:pPr marL="0" indent="0">
              <a:buNone/>
            </a:pPr>
            <a:r>
              <a:rPr lang="en-US" sz="2600" dirty="0" smtClean="0"/>
              <a:t>5.  </a:t>
            </a:r>
            <a:r>
              <a:rPr lang="en-US" sz="2600" b="1" dirty="0" smtClean="0">
                <a:solidFill>
                  <a:srgbClr val="FF0000"/>
                </a:solidFill>
              </a:rPr>
              <a:t>U.S. to return property</a:t>
            </a:r>
            <a:r>
              <a:rPr lang="en-US" sz="2600" dirty="0" smtClean="0"/>
              <a:t> to Loyalists </a:t>
            </a:r>
          </a:p>
          <a:p>
            <a:pPr marL="0" indent="0">
              <a:buNone/>
            </a:pPr>
            <a:r>
              <a:rPr lang="en-US" sz="2600" dirty="0" smtClean="0"/>
              <a:t>6. British to return escaped slaves in Canada</a:t>
            </a:r>
            <a:endParaRPr lang="en-US" sz="2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19200"/>
            <a:ext cx="3710272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3962400" y="2133600"/>
            <a:ext cx="3657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429000" y="2667000"/>
            <a:ext cx="23622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8561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sz="5300" b="1" dirty="0" smtClean="0">
                <a:solidFill>
                  <a:srgbClr val="FF0000"/>
                </a:solidFill>
              </a:rPr>
              <a:t>Continental Army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Commander: Gen. George Washington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3657600" cy="48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Strengths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rgbClr val="FF0000"/>
                </a:solidFill>
              </a:rPr>
              <a:t>Highly motivated – fighting for cause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rgbClr val="FF0000"/>
                </a:solidFill>
              </a:rPr>
              <a:t>Home field advantage – knew the land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rgbClr val="FF0000"/>
                </a:solidFill>
              </a:rPr>
              <a:t>Good leadership from Washington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</a:rPr>
              <a:t>Foreign aid after 1778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27418" y="1527536"/>
            <a:ext cx="428798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Weaknesses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rgbClr val="FF0000"/>
                </a:solidFill>
              </a:rPr>
              <a:t>Not enough men – short enlistments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</a:rPr>
              <a:t>Poor training – few professional soldiers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</a:rPr>
              <a:t>Lack of supplies and money – paid with paper, not gold &amp; silver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rgbClr val="FF0000"/>
                </a:solidFill>
              </a:rPr>
              <a:t>No navy – few privateers vs. world’s best navy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527" y="1524000"/>
            <a:ext cx="397940" cy="515100"/>
          </a:xfrm>
          <a:prstGeom prst="rect">
            <a:avLst/>
          </a:prstGeom>
          <a:solidFill>
            <a:srgbClr val="0070C0"/>
          </a:solidFill>
          <a:ln>
            <a:noFill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517" y="1500014"/>
            <a:ext cx="384309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24000"/>
            <a:ext cx="3968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090" y="1513681"/>
            <a:ext cx="429491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129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2286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sz="5300" b="1" dirty="0" smtClean="0">
                <a:solidFill>
                  <a:schemeClr val="bg1"/>
                </a:solidFill>
              </a:rPr>
              <a:t>British Army</a:t>
            </a:r>
            <a:br>
              <a:rPr lang="en-US" sz="5300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Commanders: Gens. Howe and Clinton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10000" cy="4602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/>
              <a:t>Strengths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b="1" dirty="0" smtClean="0"/>
              <a:t>Large army and navy – superpower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b="1" dirty="0" smtClean="0"/>
              <a:t>Well trained, experienced forces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</a:rPr>
              <a:t>Plenty of money and supplies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chemeClr val="bg1"/>
                </a:solidFill>
              </a:rPr>
              <a:t>Aided by Loyalists in colonies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346864" y="1600200"/>
            <a:ext cx="46482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Weaknesses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</a:rPr>
              <a:t>“Away team” – great distance from home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 smtClean="0"/>
              <a:t>Not familiar with land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 smtClean="0"/>
              <a:t>Weak leadership – allowed Washington to keep fighting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</a:rPr>
              <a:t>Lack of motivation at home – Lost  support of British people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3968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1853" y="1676400"/>
            <a:ext cx="3968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867" y="1600201"/>
            <a:ext cx="391391" cy="512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882" y="1600201"/>
            <a:ext cx="446917" cy="523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364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New York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3962400" cy="4906963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August 1776 </a:t>
            </a:r>
            <a:r>
              <a:rPr lang="en-US" sz="2800" dirty="0" smtClean="0">
                <a:solidFill>
                  <a:srgbClr val="FF0000"/>
                </a:solidFill>
              </a:rPr>
              <a:t>– General Howe l</a:t>
            </a:r>
            <a:r>
              <a:rPr lang="en-US" sz="2800" b="1" dirty="0" smtClean="0">
                <a:solidFill>
                  <a:srgbClr val="FF0000"/>
                </a:solidFill>
              </a:rPr>
              <a:t>anded at </a:t>
            </a:r>
            <a:r>
              <a:rPr lang="en-US" sz="2800" dirty="0" smtClean="0">
                <a:solidFill>
                  <a:srgbClr val="FF0000"/>
                </a:solidFill>
              </a:rPr>
              <a:t>Long Island, </a:t>
            </a:r>
            <a:r>
              <a:rPr lang="en-US" sz="2800" b="1" dirty="0" smtClean="0">
                <a:solidFill>
                  <a:srgbClr val="FF0000"/>
                </a:solidFill>
              </a:rPr>
              <a:t>NY</a:t>
            </a:r>
            <a:r>
              <a:rPr lang="en-US" sz="2800" dirty="0" smtClean="0">
                <a:solidFill>
                  <a:srgbClr val="FF0000"/>
                </a:solidFill>
              </a:rPr>
              <a:t> with large British army and navy</a:t>
            </a:r>
          </a:p>
          <a:p>
            <a:r>
              <a:rPr lang="en-US" sz="2800" dirty="0" smtClean="0"/>
              <a:t>Outnumbered </a:t>
            </a:r>
            <a:r>
              <a:rPr lang="en-US" sz="2800" b="1" dirty="0" smtClean="0">
                <a:solidFill>
                  <a:srgbClr val="FF0000"/>
                </a:solidFill>
              </a:rPr>
              <a:t>Americans took </a:t>
            </a:r>
            <a:r>
              <a:rPr lang="en-US" sz="2800" dirty="0" smtClean="0"/>
              <a:t>1,400 </a:t>
            </a:r>
            <a:r>
              <a:rPr lang="en-US" sz="2800" b="1" dirty="0" smtClean="0">
                <a:solidFill>
                  <a:srgbClr val="FF0000"/>
                </a:solidFill>
              </a:rPr>
              <a:t>casualties</a:t>
            </a:r>
            <a:r>
              <a:rPr lang="en-US" sz="2800" dirty="0" smtClean="0"/>
              <a:t>, </a:t>
            </a:r>
            <a:r>
              <a:rPr lang="en-US" sz="2800" b="1" dirty="0" smtClean="0">
                <a:solidFill>
                  <a:srgbClr val="FF0000"/>
                </a:solidFill>
              </a:rPr>
              <a:t>but Washington led escape</a:t>
            </a:r>
            <a:r>
              <a:rPr lang="en-US" sz="2800" dirty="0" smtClean="0"/>
              <a:t> back to PA – British failed to end war right there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418" y="1371600"/>
            <a:ext cx="4364182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04509" y="4835236"/>
            <a:ext cx="381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British held New York City for rest of the war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7006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-152400"/>
            <a:ext cx="8305800" cy="137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198" y="838200"/>
            <a:ext cx="784860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Importance</a:t>
            </a:r>
            <a:r>
              <a:rPr lang="en-US" sz="2800" dirty="0" smtClean="0"/>
              <a:t> of battle: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Revolution’s “D-Day” – </a:t>
            </a:r>
            <a:r>
              <a:rPr lang="en-US" sz="2800" b="1" dirty="0" smtClean="0">
                <a:solidFill>
                  <a:srgbClr val="FF0000"/>
                </a:solidFill>
              </a:rPr>
              <a:t>British invaded America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FF0000"/>
                </a:solidFill>
              </a:rPr>
              <a:t>Shows </a:t>
            </a:r>
            <a:r>
              <a:rPr lang="en-US" sz="2800" b="1" dirty="0" smtClean="0">
                <a:solidFill>
                  <a:srgbClr val="FF0000"/>
                </a:solidFill>
              </a:rPr>
              <a:t>British strength </a:t>
            </a:r>
            <a:r>
              <a:rPr lang="en-US" sz="2800" dirty="0" smtClean="0">
                <a:solidFill>
                  <a:srgbClr val="FF0000"/>
                </a:solidFill>
              </a:rPr>
              <a:t>– overwhelming </a:t>
            </a:r>
            <a:r>
              <a:rPr lang="en-US" sz="2800" b="1" dirty="0" smtClean="0">
                <a:solidFill>
                  <a:srgbClr val="FF0000"/>
                </a:solidFill>
              </a:rPr>
              <a:t>size</a:t>
            </a:r>
            <a:r>
              <a:rPr lang="en-US" sz="2800" dirty="0" smtClean="0">
                <a:solidFill>
                  <a:srgbClr val="FF0000"/>
                </a:solidFill>
              </a:rPr>
              <a:t>, better </a:t>
            </a:r>
            <a:r>
              <a:rPr lang="en-US" sz="2800" b="1" dirty="0" smtClean="0">
                <a:solidFill>
                  <a:srgbClr val="FF0000"/>
                </a:solidFill>
              </a:rPr>
              <a:t>training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Shows </a:t>
            </a:r>
            <a:r>
              <a:rPr lang="en-US" sz="2800" b="1" dirty="0" smtClean="0">
                <a:solidFill>
                  <a:srgbClr val="FF0000"/>
                </a:solidFill>
              </a:rPr>
              <a:t>British weakness – lack of </a:t>
            </a:r>
            <a:r>
              <a:rPr lang="en-US" sz="2800" dirty="0" smtClean="0">
                <a:solidFill>
                  <a:srgbClr val="FF0000"/>
                </a:solidFill>
              </a:rPr>
              <a:t>aggressive </a:t>
            </a:r>
            <a:r>
              <a:rPr lang="en-US" sz="2800" b="1" dirty="0" smtClean="0">
                <a:solidFill>
                  <a:srgbClr val="FF0000"/>
                </a:solidFill>
              </a:rPr>
              <a:t>leaders</a:t>
            </a:r>
            <a:r>
              <a:rPr lang="en-US" sz="2800" dirty="0" smtClean="0">
                <a:solidFill>
                  <a:srgbClr val="FF0000"/>
                </a:solidFill>
              </a:rPr>
              <a:t> allowed Continental Army to survive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055" y="3657600"/>
            <a:ext cx="5019427" cy="2916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073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i="1" dirty="0" smtClean="0"/>
              <a:t>The American Crisis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America’s best </a:t>
            </a:r>
            <a:r>
              <a:rPr lang="en-US" u="sng" dirty="0" smtClean="0"/>
              <a:t>propaganda</a:t>
            </a:r>
            <a:r>
              <a:rPr lang="en-US" dirty="0" smtClean="0"/>
              <a:t> writer, </a:t>
            </a:r>
            <a:r>
              <a:rPr lang="en-US" b="1" u="sng" dirty="0" smtClean="0">
                <a:solidFill>
                  <a:srgbClr val="FF0000"/>
                </a:solidFill>
              </a:rPr>
              <a:t>Thomas Paine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FF0000"/>
                </a:solidFill>
              </a:rPr>
              <a:t>published</a:t>
            </a:r>
            <a:r>
              <a:rPr lang="en-US" dirty="0" smtClean="0"/>
              <a:t> </a:t>
            </a:r>
            <a:r>
              <a:rPr lang="en-US" b="1" i="1" dirty="0" smtClean="0">
                <a:solidFill>
                  <a:srgbClr val="FF0000"/>
                </a:solidFill>
              </a:rPr>
              <a:t>The American Crisis (Dec. 1776) </a:t>
            </a:r>
            <a:r>
              <a:rPr lang="en-US" dirty="0" smtClean="0"/>
              <a:t>– urged Americans to keep fighting for independence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 smtClean="0">
                <a:latin typeface="Lucida Calligraphy" panose="03010101010101010101" pitchFamily="66" charset="0"/>
              </a:rPr>
              <a:t>THESE</a:t>
            </a:r>
            <a:r>
              <a:rPr lang="en-US" dirty="0">
                <a:latin typeface="Lucida Calligraphy" panose="03010101010101010101" pitchFamily="66" charset="0"/>
              </a:rPr>
              <a:t> are the times that try men's souls. The </a:t>
            </a:r>
            <a:r>
              <a:rPr lang="en-US" b="1" u="sng" dirty="0">
                <a:solidFill>
                  <a:srgbClr val="00B0F0"/>
                </a:solidFill>
                <a:latin typeface="Lucida Calligraphy" panose="03010101010101010101" pitchFamily="66" charset="0"/>
              </a:rPr>
              <a:t>summer soldier and the sunshine patriot</a:t>
            </a:r>
            <a:r>
              <a:rPr lang="en-US" b="1" dirty="0">
                <a:solidFill>
                  <a:srgbClr val="00B0F0"/>
                </a:solidFill>
                <a:latin typeface="Lucida Calligraphy" panose="03010101010101010101" pitchFamily="66" charset="0"/>
              </a:rPr>
              <a:t> </a:t>
            </a:r>
            <a:r>
              <a:rPr lang="en-US" dirty="0">
                <a:latin typeface="Lucida Calligraphy" panose="03010101010101010101" pitchFamily="66" charset="0"/>
              </a:rPr>
              <a:t>will, in this crisis, shrink from the service of their country; but he that stands it now, deserves the love and thanks of man and woman</a:t>
            </a:r>
            <a:r>
              <a:rPr lang="en-US" dirty="0" smtClean="0">
                <a:latin typeface="Lucida Calligraphy" panose="03010101010101010101" pitchFamily="66" charset="0"/>
              </a:rPr>
              <a:t>.”</a:t>
            </a:r>
            <a:r>
              <a:rPr lang="en-US" dirty="0">
                <a:latin typeface="Lucida Calligraphy" panose="03010101010101010101" pitchFamily="66" charset="0"/>
              </a:rPr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10200" y="5714999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do you think Paine means by this?</a:t>
            </a:r>
            <a:endParaRPr lang="en-US" sz="2400" b="1" dirty="0"/>
          </a:p>
        </p:txBody>
      </p:sp>
      <p:cxnSp>
        <p:nvCxnSpPr>
          <p:cNvPr id="6" name="Straight Arrow Connector 5"/>
          <p:cNvCxnSpPr>
            <a:stCxn id="4" idx="0"/>
          </p:cNvCxnSpPr>
          <p:nvPr/>
        </p:nvCxnSpPr>
        <p:spPr>
          <a:xfrm flipH="1" flipV="1">
            <a:off x="4800600" y="3810000"/>
            <a:ext cx="2133600" cy="190499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7825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55"/>
            <a:ext cx="8229600" cy="1143000"/>
          </a:xfrm>
        </p:spPr>
        <p:txBody>
          <a:bodyPr/>
          <a:lstStyle/>
          <a:p>
            <a:r>
              <a:rPr lang="en-US" sz="5400" b="1" dirty="0" smtClean="0"/>
              <a:t>Trenton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5943600" cy="5334000"/>
          </a:xfrm>
        </p:spPr>
        <p:txBody>
          <a:bodyPr>
            <a:normAutofit fontScale="77500" lnSpcReduction="20000"/>
          </a:bodyPr>
          <a:lstStyle/>
          <a:p>
            <a:r>
              <a:rPr lang="en-US" sz="4100" dirty="0" smtClean="0"/>
              <a:t>After months of defeats, Washington </a:t>
            </a:r>
            <a:r>
              <a:rPr lang="en-US" sz="4100" b="1" dirty="0" smtClean="0">
                <a:solidFill>
                  <a:srgbClr val="FF0000"/>
                </a:solidFill>
              </a:rPr>
              <a:t>needed</a:t>
            </a:r>
            <a:r>
              <a:rPr lang="en-US" sz="4100" dirty="0" smtClean="0"/>
              <a:t> </a:t>
            </a:r>
            <a:r>
              <a:rPr lang="en-US" sz="4100" b="1" dirty="0" smtClean="0">
                <a:solidFill>
                  <a:srgbClr val="FF0000"/>
                </a:solidFill>
              </a:rPr>
              <a:t>to give Americans hope</a:t>
            </a:r>
            <a:r>
              <a:rPr lang="en-US" sz="4100" dirty="0" smtClean="0"/>
              <a:t> for victory</a:t>
            </a:r>
          </a:p>
          <a:p>
            <a:r>
              <a:rPr lang="en-US" sz="4100" b="1" dirty="0" smtClean="0">
                <a:solidFill>
                  <a:srgbClr val="FF0000"/>
                </a:solidFill>
              </a:rPr>
              <a:t>December 25, 1776</a:t>
            </a:r>
            <a:r>
              <a:rPr lang="en-US" sz="4100" dirty="0" smtClean="0"/>
              <a:t>: Crossed Delaware River overnight to </a:t>
            </a:r>
            <a:r>
              <a:rPr lang="en-US" sz="4100" b="1" dirty="0" smtClean="0">
                <a:solidFill>
                  <a:srgbClr val="FF0000"/>
                </a:solidFill>
              </a:rPr>
              <a:t>attack</a:t>
            </a:r>
            <a:r>
              <a:rPr lang="en-US" sz="4100" dirty="0" smtClean="0"/>
              <a:t> </a:t>
            </a:r>
            <a:r>
              <a:rPr lang="en-US" sz="4100" b="1" dirty="0" smtClean="0">
                <a:solidFill>
                  <a:srgbClr val="FF0000"/>
                </a:solidFill>
              </a:rPr>
              <a:t>Hessians</a:t>
            </a:r>
            <a:r>
              <a:rPr lang="en-US" sz="4100" dirty="0" smtClean="0"/>
              <a:t> (hired soldiers) </a:t>
            </a:r>
            <a:r>
              <a:rPr lang="en-US" sz="4100" b="1" dirty="0" smtClean="0">
                <a:solidFill>
                  <a:srgbClr val="FF0000"/>
                </a:solidFill>
              </a:rPr>
              <a:t>at Trenton, NJ </a:t>
            </a:r>
          </a:p>
          <a:p>
            <a:r>
              <a:rPr lang="en-US" sz="4100" dirty="0" smtClean="0"/>
              <a:t>Surprised Hessians - </a:t>
            </a:r>
            <a:r>
              <a:rPr lang="en-US" sz="4100" b="1" dirty="0" smtClean="0">
                <a:solidFill>
                  <a:srgbClr val="FF0000"/>
                </a:solidFill>
              </a:rPr>
              <a:t>captured supplies</a:t>
            </a:r>
            <a:r>
              <a:rPr lang="en-US" sz="4100" dirty="0" smtClean="0">
                <a:solidFill>
                  <a:srgbClr val="FF0000"/>
                </a:solidFill>
              </a:rPr>
              <a:t>, cannons, and ammo with </a:t>
            </a:r>
            <a:r>
              <a:rPr lang="en-US" sz="4100" u="sng" dirty="0" smtClean="0">
                <a:solidFill>
                  <a:srgbClr val="FF0000"/>
                </a:solidFill>
              </a:rPr>
              <a:t>no casualties</a:t>
            </a:r>
          </a:p>
          <a:p>
            <a:r>
              <a:rPr lang="en-US" sz="4100" b="1" dirty="0" smtClean="0">
                <a:solidFill>
                  <a:srgbClr val="FF0000"/>
                </a:solidFill>
              </a:rPr>
              <a:t>Boosted</a:t>
            </a:r>
            <a:r>
              <a:rPr lang="en-US" sz="4100" dirty="0" smtClean="0"/>
              <a:t> </a:t>
            </a:r>
            <a:r>
              <a:rPr lang="en-US" sz="4100" dirty="0" smtClean="0">
                <a:solidFill>
                  <a:srgbClr val="FF0000"/>
                </a:solidFill>
              </a:rPr>
              <a:t>American </a:t>
            </a:r>
            <a:r>
              <a:rPr lang="en-US" sz="4100" b="1" dirty="0" smtClean="0">
                <a:solidFill>
                  <a:srgbClr val="FF0000"/>
                </a:solidFill>
              </a:rPr>
              <a:t>morale and </a:t>
            </a:r>
            <a:r>
              <a:rPr lang="en-US" sz="4100" dirty="0" smtClean="0">
                <a:solidFill>
                  <a:srgbClr val="FF0000"/>
                </a:solidFill>
              </a:rPr>
              <a:t>army</a:t>
            </a:r>
            <a:r>
              <a:rPr lang="en-US" sz="4100" b="1" dirty="0" smtClean="0">
                <a:solidFill>
                  <a:srgbClr val="FF0000"/>
                </a:solidFill>
              </a:rPr>
              <a:t> recruitment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1" y="1103450"/>
            <a:ext cx="3045942" cy="2544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1" y="3774532"/>
            <a:ext cx="2985054" cy="2812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64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z="5400" b="1" dirty="0" smtClean="0"/>
              <a:t>Trenton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00773"/>
            <a:ext cx="8382000" cy="29718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Importance</a:t>
            </a:r>
            <a:r>
              <a:rPr lang="en-US" dirty="0" smtClean="0"/>
              <a:t> of battle: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Gave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American cause </a:t>
            </a:r>
            <a:r>
              <a:rPr lang="en-US" b="1" dirty="0" smtClean="0">
                <a:solidFill>
                  <a:srgbClr val="FF0000"/>
                </a:solidFill>
              </a:rPr>
              <a:t>hope</a:t>
            </a:r>
            <a:r>
              <a:rPr lang="en-US" dirty="0" smtClean="0">
                <a:solidFill>
                  <a:srgbClr val="FF0000"/>
                </a:solidFill>
              </a:rPr>
              <a:t> when nearing collapse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Shows </a:t>
            </a:r>
            <a:r>
              <a:rPr lang="en-US" b="1" dirty="0" smtClean="0">
                <a:solidFill>
                  <a:srgbClr val="FF0000"/>
                </a:solidFill>
              </a:rPr>
              <a:t>American strengths</a:t>
            </a:r>
            <a:r>
              <a:rPr lang="en-US" dirty="0" smtClean="0"/>
              <a:t> – Washington’s </a:t>
            </a:r>
            <a:r>
              <a:rPr lang="en-US" b="1" dirty="0" smtClean="0">
                <a:solidFill>
                  <a:srgbClr val="FF0000"/>
                </a:solidFill>
              </a:rPr>
              <a:t>leadership and motivation</a:t>
            </a:r>
            <a:r>
              <a:rPr lang="en-US" dirty="0" smtClean="0"/>
              <a:t> to fight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505200"/>
            <a:ext cx="4876800" cy="2782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91400" y="46482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Next: The Tide Turns</a:t>
            </a:r>
            <a:endParaRPr lang="en-US" sz="2400" b="1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97" y="798048"/>
            <a:ext cx="826977" cy="570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28588" y="6287449"/>
            <a:ext cx="5328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Washington Crossing the Delaware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5967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782"/>
            <a:ext cx="8229600" cy="969818"/>
          </a:xfrm>
        </p:spPr>
        <p:txBody>
          <a:bodyPr/>
          <a:lstStyle/>
          <a:p>
            <a:r>
              <a:rPr lang="en-US" b="1" dirty="0" smtClean="0"/>
              <a:t>Part 2: The Tide Turns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343" y="1080655"/>
            <a:ext cx="4953000" cy="5181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By 1777, </a:t>
            </a:r>
            <a:r>
              <a:rPr lang="en-US" b="1" dirty="0" smtClean="0">
                <a:solidFill>
                  <a:srgbClr val="FF0000"/>
                </a:solidFill>
              </a:rPr>
              <a:t>British</a:t>
            </a:r>
            <a:r>
              <a:rPr lang="en-US" dirty="0" smtClean="0">
                <a:solidFill>
                  <a:srgbClr val="FF0000"/>
                </a:solidFill>
              </a:rPr>
              <a:t> had </a:t>
            </a:r>
            <a:r>
              <a:rPr lang="en-US" b="1" dirty="0" smtClean="0">
                <a:solidFill>
                  <a:srgbClr val="FF0000"/>
                </a:solidFill>
              </a:rPr>
              <a:t>given up</a:t>
            </a:r>
            <a:r>
              <a:rPr lang="en-US" dirty="0" smtClean="0">
                <a:solidFill>
                  <a:srgbClr val="FF0000"/>
                </a:solidFill>
              </a:rPr>
              <a:t> trying to conquer </a:t>
            </a:r>
            <a:r>
              <a:rPr lang="en-US" b="1" dirty="0" smtClean="0">
                <a:solidFill>
                  <a:srgbClr val="FF0000"/>
                </a:solidFill>
              </a:rPr>
              <a:t>New England</a:t>
            </a:r>
          </a:p>
          <a:p>
            <a:r>
              <a:rPr lang="en-US" dirty="0" smtClean="0"/>
              <a:t>Believed </a:t>
            </a:r>
            <a:r>
              <a:rPr lang="en-US" b="1" dirty="0" smtClean="0">
                <a:solidFill>
                  <a:srgbClr val="FF0000"/>
                </a:solidFill>
              </a:rPr>
              <a:t>more Loyalists</a:t>
            </a:r>
            <a:r>
              <a:rPr lang="en-US" dirty="0" smtClean="0"/>
              <a:t> in </a:t>
            </a:r>
            <a:r>
              <a:rPr lang="en-US" b="1" dirty="0" smtClean="0">
                <a:solidFill>
                  <a:srgbClr val="FF0000"/>
                </a:solidFill>
              </a:rPr>
              <a:t>Middle and Southern </a:t>
            </a:r>
            <a:r>
              <a:rPr lang="en-US" dirty="0" smtClean="0"/>
              <a:t>colonies</a:t>
            </a:r>
          </a:p>
          <a:p>
            <a:r>
              <a:rPr lang="en-US" dirty="0" smtClean="0"/>
              <a:t>Goal - isolate New England, use Loyalists to wear down resistance to British rule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Plan</a:t>
            </a:r>
            <a:r>
              <a:rPr lang="en-US" dirty="0" smtClean="0"/>
              <a:t> - send </a:t>
            </a:r>
            <a:r>
              <a:rPr lang="en-US" b="1" dirty="0" smtClean="0">
                <a:solidFill>
                  <a:srgbClr val="FF0000"/>
                </a:solidFill>
              </a:rPr>
              <a:t>three armies </a:t>
            </a:r>
            <a:r>
              <a:rPr lang="en-US" dirty="0" smtClean="0"/>
              <a:t>to Albany, NY to </a:t>
            </a:r>
            <a:r>
              <a:rPr lang="en-US" b="1" dirty="0" smtClean="0">
                <a:solidFill>
                  <a:srgbClr val="FF0000"/>
                </a:solidFill>
              </a:rPr>
              <a:t>cut off New England </a:t>
            </a:r>
            <a:r>
              <a:rPr lang="en-US" dirty="0" smtClean="0"/>
              <a:t>colonies …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143000"/>
            <a:ext cx="1520104" cy="194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667000"/>
            <a:ext cx="1714131" cy="190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052" y="4267200"/>
            <a:ext cx="1676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51086" y="1524000"/>
            <a:ext cx="18665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Army 1: Gen. John Burgoyne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555672" y="3429000"/>
            <a:ext cx="167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Army 2: Gen. William Howe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7103485" y="5181600"/>
            <a:ext cx="17141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Army 3: Col. Barry St. Leger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119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2630</TotalTime>
  <Words>781</Words>
  <Application>Microsoft Office PowerPoint</Application>
  <PresentationFormat>On-screen Show (4:3)</PresentationFormat>
  <Paragraphs>105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Lucida Calligraphy</vt:lpstr>
      <vt:lpstr>Wingdings</vt:lpstr>
      <vt:lpstr>Office Theme</vt:lpstr>
      <vt:lpstr>Major Events of the  American Revolution</vt:lpstr>
      <vt:lpstr>Continental Army Commander: Gen. George Washington</vt:lpstr>
      <vt:lpstr>British Army Commanders: Gens. Howe and Clinton</vt:lpstr>
      <vt:lpstr>New York</vt:lpstr>
      <vt:lpstr>PowerPoint Presentation</vt:lpstr>
      <vt:lpstr>The American Crisis</vt:lpstr>
      <vt:lpstr>Trenton</vt:lpstr>
      <vt:lpstr>Trenton</vt:lpstr>
      <vt:lpstr>Part 2: The Tide Turns</vt:lpstr>
      <vt:lpstr>Saratoga</vt:lpstr>
      <vt:lpstr>Saratoga</vt:lpstr>
      <vt:lpstr>Foreign Allies</vt:lpstr>
      <vt:lpstr>Valley Forge</vt:lpstr>
      <vt:lpstr>Yorktown</vt:lpstr>
      <vt:lpstr>French Aid Leads to Victory</vt:lpstr>
      <vt:lpstr>Yorktown</vt:lpstr>
      <vt:lpstr>Treaty of Paris - 1783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 Battles of the  American Revolution</dc:title>
  <dc:creator>Scott</dc:creator>
  <cp:lastModifiedBy>Amy Davis</cp:lastModifiedBy>
  <cp:revision>55</cp:revision>
  <dcterms:created xsi:type="dcterms:W3CDTF">2013-10-24T18:31:53Z</dcterms:created>
  <dcterms:modified xsi:type="dcterms:W3CDTF">2017-11-01T13:34:55Z</dcterms:modified>
</cp:coreProperties>
</file>