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1"/>
  </p:notesMasterIdLst>
  <p:handoutMasterIdLst>
    <p:handoutMasterId r:id="rId42"/>
  </p:handoutMasterIdLst>
  <p:sldIdLst>
    <p:sldId id="269" r:id="rId2"/>
    <p:sldId id="268" r:id="rId3"/>
    <p:sldId id="266" r:id="rId4"/>
    <p:sldId id="274" r:id="rId5"/>
    <p:sldId id="273" r:id="rId6"/>
    <p:sldId id="276" r:id="rId7"/>
    <p:sldId id="272" r:id="rId8"/>
    <p:sldId id="271" r:id="rId9"/>
    <p:sldId id="270" r:id="rId10"/>
    <p:sldId id="278" r:id="rId11"/>
    <p:sldId id="280" r:id="rId12"/>
    <p:sldId id="275" r:id="rId13"/>
    <p:sldId id="277" r:id="rId14"/>
    <p:sldId id="281" r:id="rId15"/>
    <p:sldId id="284" r:id="rId16"/>
    <p:sldId id="279" r:id="rId17"/>
    <p:sldId id="283" r:id="rId18"/>
    <p:sldId id="287" r:id="rId19"/>
    <p:sldId id="282" r:id="rId20"/>
    <p:sldId id="289" r:id="rId21"/>
    <p:sldId id="286" r:id="rId22"/>
    <p:sldId id="288" r:id="rId23"/>
    <p:sldId id="290" r:id="rId24"/>
    <p:sldId id="291" r:id="rId25"/>
    <p:sldId id="285" r:id="rId26"/>
    <p:sldId id="295" r:id="rId27"/>
    <p:sldId id="293" r:id="rId28"/>
    <p:sldId id="304" r:id="rId29"/>
    <p:sldId id="292" r:id="rId30"/>
    <p:sldId id="294" r:id="rId31"/>
    <p:sldId id="298" r:id="rId32"/>
    <p:sldId id="297" r:id="rId33"/>
    <p:sldId id="305" r:id="rId34"/>
    <p:sldId id="296" r:id="rId35"/>
    <p:sldId id="300" r:id="rId36"/>
    <p:sldId id="301" r:id="rId37"/>
    <p:sldId id="302" r:id="rId38"/>
    <p:sldId id="299" r:id="rId39"/>
    <p:sldId id="303"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54BCF6"/>
    <a:srgbClr val="5E788A"/>
    <a:srgbClr val="660033"/>
    <a:srgbClr val="FF6600"/>
    <a:srgbClr val="336699"/>
    <a:srgbClr val="FCEECC"/>
    <a:srgbClr val="8160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7558" autoAdjust="0"/>
  </p:normalViewPr>
  <p:slideViewPr>
    <p:cSldViewPr>
      <p:cViewPr varScale="1">
        <p:scale>
          <a:sx n="58" d="100"/>
          <a:sy n="58" d="100"/>
        </p:scale>
        <p:origin x="1770" y="60"/>
      </p:cViewPr>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dirty="0"/>
          </a:p>
        </p:txBody>
      </p:sp>
      <p:sp>
        <p:nvSpPr>
          <p:cNvPr id="2765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dirty="0"/>
          </a:p>
        </p:txBody>
      </p:sp>
      <p:sp>
        <p:nvSpPr>
          <p:cNvPr id="2765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dirty="0"/>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B2C6323-F9F6-4BDA-8639-BA600C54F935}" type="slidenum">
              <a:rPr lang="en-US" altLang="en-US"/>
              <a:pPr/>
              <a:t>‹#›</a:t>
            </a:fld>
            <a:endParaRPr lang="en-US" altLang="en-US" dirty="0"/>
          </a:p>
        </p:txBody>
      </p:sp>
    </p:spTree>
    <p:extLst>
      <p:ext uri="{BB962C8B-B14F-4D97-AF65-F5344CB8AC3E}">
        <p14:creationId xmlns:p14="http://schemas.microsoft.com/office/powerpoint/2010/main" val="203709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04B5B7-72A1-4326-B0AA-E7457797B46A}" type="datetimeFigureOut">
              <a:rPr lang="en-US" smtClean="0"/>
              <a:t>3/18/2018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98CAF9-36F9-4CD3-93A5-42E64CA52EAC}" type="slidenum">
              <a:rPr lang="en-US" smtClean="0"/>
              <a:t>‹#›</a:t>
            </a:fld>
            <a:endParaRPr lang="en-US" dirty="0"/>
          </a:p>
        </p:txBody>
      </p:sp>
    </p:spTree>
    <p:extLst>
      <p:ext uri="{BB962C8B-B14F-4D97-AF65-F5344CB8AC3E}">
        <p14:creationId xmlns:p14="http://schemas.microsoft.com/office/powerpoint/2010/main" val="3911034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Supplies:</a:t>
            </a:r>
            <a:endParaRPr lang="en-US" baseline="0" dirty="0" smtClean="0"/>
          </a:p>
          <a:p>
            <a:pPr marL="228600" indent="-228600">
              <a:buAutoNum type="arabicPeriod"/>
            </a:pPr>
            <a:r>
              <a:rPr lang="en-US" baseline="0" dirty="0" smtClean="0"/>
              <a:t>Either a large 8x11 white paper at each desk or large white poster paper tacked on walls.</a:t>
            </a:r>
          </a:p>
          <a:p>
            <a:pPr marL="228600" indent="-228600">
              <a:buAutoNum type="arabicPeriod"/>
            </a:pPr>
            <a:r>
              <a:rPr lang="en-US" baseline="0" dirty="0" smtClean="0"/>
              <a:t>Students may use different colored pens or markers.</a:t>
            </a:r>
          </a:p>
          <a:p>
            <a:pPr marL="0" indent="0">
              <a:buNone/>
            </a:pPr>
            <a:endParaRPr lang="en-US" baseline="0" dirty="0" smtClean="0"/>
          </a:p>
          <a:p>
            <a:pPr marL="0" indent="0">
              <a:buNone/>
            </a:pPr>
            <a:r>
              <a:rPr lang="en-US" baseline="0" dirty="0" smtClean="0"/>
              <a:t>Groups:</a:t>
            </a:r>
          </a:p>
          <a:p>
            <a:pPr marL="0" indent="0">
              <a:buNone/>
            </a:pPr>
            <a:r>
              <a:rPr lang="en-US" baseline="0" dirty="0" smtClean="0"/>
              <a:t>Groups of 4 work best because they are writing at the same time. Groups of 6 are possible, but I wouldn’t go more.</a:t>
            </a:r>
          </a:p>
          <a:p>
            <a:pPr marL="0" indent="0">
              <a:buNone/>
            </a:pPr>
            <a:endParaRPr lang="en-US" baseline="0" dirty="0" smtClean="0"/>
          </a:p>
          <a:p>
            <a:pPr marL="0" indent="0">
              <a:buNone/>
            </a:pPr>
            <a:r>
              <a:rPr lang="en-US" baseline="0" dirty="0" smtClean="0"/>
              <a:t>Instructions:</a:t>
            </a:r>
          </a:p>
          <a:p>
            <a:pPr marL="228600" indent="-228600">
              <a:buAutoNum type="arabicPeriod"/>
            </a:pPr>
            <a:r>
              <a:rPr lang="en-US" baseline="0" dirty="0" smtClean="0"/>
              <a:t>Middle School students ALWAYS need reminders that they must be kind. You might hear: “That’s stupid!” or “terrible drawing”. Address these issues beforehand.</a:t>
            </a:r>
          </a:p>
          <a:p>
            <a:pPr marL="228600" indent="-228600">
              <a:buAutoNum type="arabicPeriod"/>
            </a:pPr>
            <a:r>
              <a:rPr lang="en-US" baseline="0" dirty="0" smtClean="0"/>
              <a:t>Walk around the room to keep the writing going. It usually takes about 3 minutes for each round. You may give ideas or prompts or encouragement.</a:t>
            </a:r>
          </a:p>
          <a:p>
            <a:pPr marL="228600" indent="-228600">
              <a:buAutoNum type="arabicPeriod"/>
            </a:pPr>
            <a:r>
              <a:rPr lang="en-US" baseline="0" dirty="0" smtClean="0"/>
              <a:t>I would rotate about 4 times. If I find that they haven’t exhausted the topic, I’ll go to more tables. I generally have 6 groups.</a:t>
            </a:r>
          </a:p>
          <a:p>
            <a:pPr marL="0" indent="0">
              <a:buNone/>
            </a:pPr>
            <a:endParaRPr lang="en-US" baseline="0" dirty="0" smtClean="0"/>
          </a:p>
          <a:p>
            <a:pPr marL="0" indent="0">
              <a:buNone/>
            </a:pPr>
            <a:endParaRPr lang="en-US" baseline="0" dirty="0" smtClean="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5498CAF9-36F9-4CD3-93A5-42E64CA52EAC}" type="slidenum">
              <a:rPr lang="en-US" smtClean="0"/>
              <a:t>3</a:t>
            </a:fld>
            <a:endParaRPr lang="en-US" dirty="0"/>
          </a:p>
        </p:txBody>
      </p:sp>
    </p:spTree>
    <p:extLst>
      <p:ext uri="{BB962C8B-B14F-4D97-AF65-F5344CB8AC3E}">
        <p14:creationId xmlns:p14="http://schemas.microsoft.com/office/powerpoint/2010/main" val="9700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Pre-Video Questions:</a:t>
            </a:r>
          </a:p>
          <a:p>
            <a:pPr marL="228600" indent="-228600">
              <a:buAutoNum type="arabicPeriod"/>
            </a:pPr>
            <a:r>
              <a:rPr lang="en-US" dirty="0" smtClean="0"/>
              <a:t>What is an entrepreneur?</a:t>
            </a:r>
          </a:p>
          <a:p>
            <a:pPr marL="228600" indent="-228600">
              <a:buAutoNum type="arabicPeriod"/>
            </a:pPr>
            <a:r>
              <a:rPr lang="en-US" dirty="0" smtClean="0"/>
              <a:t>What</a:t>
            </a:r>
            <a:r>
              <a:rPr lang="en-US" baseline="0" dirty="0" smtClean="0"/>
              <a:t> characteristics and traits make an entrepreneur successful?</a:t>
            </a:r>
          </a:p>
          <a:p>
            <a:pPr marL="228600" indent="-228600">
              <a:buAutoNum type="arabicPeriod"/>
            </a:pPr>
            <a:endParaRPr lang="en-US" baseline="0" dirty="0" smtClean="0"/>
          </a:p>
          <a:p>
            <a:pPr marL="0" indent="0">
              <a:buNone/>
            </a:pPr>
            <a:r>
              <a:rPr lang="en-US" baseline="0" dirty="0" smtClean="0"/>
              <a:t>Video: “Traits of a Titan”</a:t>
            </a:r>
          </a:p>
          <a:p>
            <a:pPr marL="0" indent="0">
              <a:buNone/>
            </a:pPr>
            <a:r>
              <a:rPr lang="en-US" baseline="0" dirty="0" smtClean="0"/>
              <a:t>Students will watch the video and complete at least five traits of the entrepreneurs: Edison, Ford, Vanderbilt, Carnegie, Rockefeller, and JP Morgan.</a:t>
            </a:r>
          </a:p>
          <a:p>
            <a:pPr marL="0" indent="0">
              <a:buNone/>
            </a:pPr>
            <a:endParaRPr lang="en-US" baseline="0" dirty="0" smtClean="0"/>
          </a:p>
          <a:p>
            <a:pPr marL="0" indent="0">
              <a:buNone/>
            </a:pPr>
            <a:r>
              <a:rPr lang="en-US" baseline="0" dirty="0" smtClean="0"/>
              <a:t>Video: “Thomas Edison”</a:t>
            </a:r>
          </a:p>
          <a:p>
            <a:pPr marL="0" indent="0">
              <a:buNone/>
            </a:pPr>
            <a:r>
              <a:rPr lang="en-US" baseline="0" dirty="0" smtClean="0"/>
              <a:t>Students will watch the video and complete in their notes, “How Edison contributed to America”. </a:t>
            </a:r>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13</a:t>
            </a:fld>
            <a:endParaRPr lang="en-US" dirty="0"/>
          </a:p>
        </p:txBody>
      </p:sp>
    </p:spTree>
    <p:extLst>
      <p:ext uri="{BB962C8B-B14F-4D97-AF65-F5344CB8AC3E}">
        <p14:creationId xmlns:p14="http://schemas.microsoft.com/office/powerpoint/2010/main" val="3365254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Pre-Video Questions:</a:t>
            </a:r>
          </a:p>
          <a:p>
            <a:pPr marL="228600" indent="-228600">
              <a:buAutoNum type="arabicPeriod"/>
            </a:pPr>
            <a:r>
              <a:rPr lang="en-US" dirty="0" smtClean="0"/>
              <a:t>What</a:t>
            </a:r>
            <a:r>
              <a:rPr lang="en-US" baseline="0" dirty="0" smtClean="0"/>
              <a:t> else do you know about Andrew Carnegie?</a:t>
            </a:r>
          </a:p>
          <a:p>
            <a:pPr marL="228600" indent="-228600">
              <a:buAutoNum type="arabicPeriod"/>
            </a:pPr>
            <a:r>
              <a:rPr lang="en-US" baseline="0" dirty="0" smtClean="0"/>
              <a:t>Would you give 90% of your money away?</a:t>
            </a:r>
          </a:p>
          <a:p>
            <a:pPr marL="0" indent="0">
              <a:buNone/>
            </a:pPr>
            <a:r>
              <a:rPr lang="en-US" baseline="0" dirty="0" smtClean="0"/>
              <a:t>Post Video Questions:</a:t>
            </a:r>
          </a:p>
          <a:p>
            <a:pPr marL="0" indent="0">
              <a:buNone/>
            </a:pPr>
            <a:r>
              <a:rPr lang="en-US" baseline="0" dirty="0" smtClean="0"/>
              <a:t>1. What else did you learn about Andrew Carnegie?</a:t>
            </a:r>
          </a:p>
        </p:txBody>
      </p:sp>
      <p:sp>
        <p:nvSpPr>
          <p:cNvPr id="4" name="Slide Number Placeholder 3"/>
          <p:cNvSpPr>
            <a:spLocks noGrp="1"/>
          </p:cNvSpPr>
          <p:nvPr>
            <p:ph type="sldNum" sz="quarter" idx="10"/>
          </p:nvPr>
        </p:nvSpPr>
        <p:spPr/>
        <p:txBody>
          <a:bodyPr/>
          <a:lstStyle/>
          <a:p>
            <a:fld id="{5498CAF9-36F9-4CD3-93A5-42E64CA52EAC}" type="slidenum">
              <a:rPr lang="en-US" smtClean="0"/>
              <a:t>14</a:t>
            </a:fld>
            <a:endParaRPr lang="en-US" dirty="0"/>
          </a:p>
        </p:txBody>
      </p:sp>
    </p:spTree>
    <p:extLst>
      <p:ext uri="{BB962C8B-B14F-4D97-AF65-F5344CB8AC3E}">
        <p14:creationId xmlns:p14="http://schemas.microsoft.com/office/powerpoint/2010/main" val="3715971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Post-Video Questions:</a:t>
            </a:r>
          </a:p>
          <a:p>
            <a:pPr marL="228600" indent="-228600">
              <a:buAutoNum type="arabicPeriod"/>
            </a:pPr>
            <a:r>
              <a:rPr lang="en-US" dirty="0" smtClean="0"/>
              <a:t>What</a:t>
            </a:r>
            <a:r>
              <a:rPr lang="en-US" baseline="0" dirty="0" smtClean="0"/>
              <a:t> else did you learn about Vanderbilt?</a:t>
            </a:r>
          </a:p>
          <a:p>
            <a:pPr marL="228600" indent="-228600">
              <a:buAutoNum type="arabicPeriod"/>
            </a:pPr>
            <a:r>
              <a:rPr lang="en-US" baseline="0" dirty="0" smtClean="0"/>
              <a:t>What was the problem with his monopolies? How did his monopolies help him?</a:t>
            </a:r>
            <a:endParaRPr lang="en-US" dirty="0" smtClean="0"/>
          </a:p>
          <a:p>
            <a:r>
              <a:rPr lang="en-US" dirty="0" smtClean="0"/>
              <a:t>Vanderbilt worth $215</a:t>
            </a:r>
            <a:r>
              <a:rPr lang="en-US" baseline="0" dirty="0" smtClean="0"/>
              <a:t> billion dollars in 2016</a:t>
            </a:r>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15</a:t>
            </a:fld>
            <a:endParaRPr lang="en-US" dirty="0"/>
          </a:p>
        </p:txBody>
      </p:sp>
    </p:spTree>
    <p:extLst>
      <p:ext uri="{BB962C8B-B14F-4D97-AF65-F5344CB8AC3E}">
        <p14:creationId xmlns:p14="http://schemas.microsoft.com/office/powerpoint/2010/main" val="2005120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Post-Video Questions:</a:t>
            </a:r>
          </a:p>
          <a:p>
            <a:pPr marL="0" indent="0">
              <a:buNone/>
            </a:pPr>
            <a:r>
              <a:rPr lang="en-US" dirty="0" smtClean="0"/>
              <a:t>In what ways did Bell’s invention impact society?</a:t>
            </a:r>
          </a:p>
          <a:p>
            <a:pPr marL="0" indent="0">
              <a:buNone/>
            </a:pPr>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17</a:t>
            </a:fld>
            <a:endParaRPr lang="en-US" dirty="0"/>
          </a:p>
        </p:txBody>
      </p:sp>
    </p:spTree>
    <p:extLst>
      <p:ext uri="{BB962C8B-B14F-4D97-AF65-F5344CB8AC3E}">
        <p14:creationId xmlns:p14="http://schemas.microsoft.com/office/powerpoint/2010/main" val="1033697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Post-Video Questions:</a:t>
            </a:r>
          </a:p>
          <a:p>
            <a:pPr marL="228600" indent="-228600">
              <a:buAutoNum type="arabicPeriod"/>
            </a:pPr>
            <a:r>
              <a:rPr lang="en-US" dirty="0" smtClean="0"/>
              <a:t>In</a:t>
            </a:r>
            <a:r>
              <a:rPr lang="en-US" baseline="0" dirty="0" smtClean="0"/>
              <a:t> what types of industries would use the assembly line?</a:t>
            </a:r>
          </a:p>
          <a:p>
            <a:pPr marL="228600" indent="-228600">
              <a:buAutoNum type="arabicPeriod"/>
            </a:pPr>
            <a:r>
              <a:rPr lang="en-US" baseline="0" dirty="0" smtClean="0"/>
              <a:t>In what ways does the assembly line affect the economy?</a:t>
            </a:r>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18</a:t>
            </a:fld>
            <a:endParaRPr lang="en-US" dirty="0"/>
          </a:p>
        </p:txBody>
      </p:sp>
    </p:spTree>
    <p:extLst>
      <p:ext uri="{BB962C8B-B14F-4D97-AF65-F5344CB8AC3E}">
        <p14:creationId xmlns:p14="http://schemas.microsoft.com/office/powerpoint/2010/main" val="14919770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Post-Video Questions:</a:t>
            </a:r>
          </a:p>
          <a:p>
            <a:r>
              <a:rPr lang="en-US" dirty="0" smtClean="0"/>
              <a:t>How</a:t>
            </a:r>
            <a:r>
              <a:rPr lang="en-US" baseline="0" dirty="0" smtClean="0"/>
              <a:t> did his Standard Oil Company impact the development of the country?</a:t>
            </a:r>
          </a:p>
          <a:p>
            <a:r>
              <a:rPr lang="en-US" baseline="0" dirty="0" smtClean="0"/>
              <a:t>Why did his company have to be disbanded?</a:t>
            </a:r>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19</a:t>
            </a:fld>
            <a:endParaRPr lang="en-US" dirty="0"/>
          </a:p>
        </p:txBody>
      </p:sp>
    </p:spTree>
    <p:extLst>
      <p:ext uri="{BB962C8B-B14F-4D97-AF65-F5344CB8AC3E}">
        <p14:creationId xmlns:p14="http://schemas.microsoft.com/office/powerpoint/2010/main" val="2525571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Pre-Video Questions:</a:t>
            </a:r>
          </a:p>
        </p:txBody>
      </p:sp>
      <p:sp>
        <p:nvSpPr>
          <p:cNvPr id="4" name="Slide Number Placeholder 3"/>
          <p:cNvSpPr>
            <a:spLocks noGrp="1"/>
          </p:cNvSpPr>
          <p:nvPr>
            <p:ph type="sldNum" sz="quarter" idx="10"/>
          </p:nvPr>
        </p:nvSpPr>
        <p:spPr/>
        <p:txBody>
          <a:bodyPr/>
          <a:lstStyle/>
          <a:p>
            <a:fld id="{5498CAF9-36F9-4CD3-93A5-42E64CA52EAC}" type="slidenum">
              <a:rPr lang="en-US" smtClean="0"/>
              <a:t>20</a:t>
            </a:fld>
            <a:endParaRPr lang="en-US" dirty="0"/>
          </a:p>
        </p:txBody>
      </p:sp>
    </p:spTree>
    <p:extLst>
      <p:ext uri="{BB962C8B-B14F-4D97-AF65-F5344CB8AC3E}">
        <p14:creationId xmlns:p14="http://schemas.microsoft.com/office/powerpoint/2010/main" val="2837231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Pre-Video Questions:</a:t>
            </a:r>
          </a:p>
        </p:txBody>
      </p:sp>
      <p:sp>
        <p:nvSpPr>
          <p:cNvPr id="4" name="Slide Number Placeholder 3"/>
          <p:cNvSpPr>
            <a:spLocks noGrp="1"/>
          </p:cNvSpPr>
          <p:nvPr>
            <p:ph type="sldNum" sz="quarter" idx="10"/>
          </p:nvPr>
        </p:nvSpPr>
        <p:spPr/>
        <p:txBody>
          <a:bodyPr/>
          <a:lstStyle/>
          <a:p>
            <a:fld id="{5498CAF9-36F9-4CD3-93A5-42E64CA52EAC}" type="slidenum">
              <a:rPr lang="en-US" smtClean="0"/>
              <a:t>22</a:t>
            </a:fld>
            <a:endParaRPr lang="en-US" dirty="0"/>
          </a:p>
        </p:txBody>
      </p:sp>
    </p:spTree>
    <p:extLst>
      <p:ext uri="{BB962C8B-B14F-4D97-AF65-F5344CB8AC3E}">
        <p14:creationId xmlns:p14="http://schemas.microsoft.com/office/powerpoint/2010/main" val="1889288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Lesson</a:t>
            </a:r>
            <a:r>
              <a:rPr lang="en-US" baseline="0" dirty="0" smtClean="0"/>
              <a:t> Extension:</a:t>
            </a:r>
          </a:p>
          <a:p>
            <a:r>
              <a:rPr lang="en-US" baseline="0" dirty="0" smtClean="0"/>
              <a:t>Excerpts from Ira Tarbell’s investigation of the Standard Oil Company.</a:t>
            </a:r>
          </a:p>
          <a:p>
            <a:r>
              <a:rPr lang="en-US" baseline="0" dirty="0" smtClean="0"/>
              <a:t>Analysis of the Sherman Anti-Trust Act.</a:t>
            </a:r>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23</a:t>
            </a:fld>
            <a:endParaRPr lang="en-US" dirty="0"/>
          </a:p>
        </p:txBody>
      </p:sp>
    </p:spTree>
    <p:extLst>
      <p:ext uri="{BB962C8B-B14F-4D97-AF65-F5344CB8AC3E}">
        <p14:creationId xmlns:p14="http://schemas.microsoft.com/office/powerpoint/2010/main" val="4144432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Questions:</a:t>
            </a:r>
          </a:p>
          <a:p>
            <a:pPr marL="228600" indent="-228600">
              <a:buAutoNum type="arabicPeriod"/>
            </a:pPr>
            <a:r>
              <a:rPr lang="en-US" dirty="0" smtClean="0"/>
              <a:t>Why was the Sherman Anti-Trust</a:t>
            </a:r>
            <a:r>
              <a:rPr lang="en-US" baseline="0" dirty="0" smtClean="0"/>
              <a:t> Act helpful?</a:t>
            </a:r>
          </a:p>
          <a:p>
            <a:pPr marL="228600" indent="-228600">
              <a:buAutoNum type="arabicPeriod"/>
            </a:pPr>
            <a:r>
              <a:rPr lang="en-US" baseline="0" dirty="0" smtClean="0"/>
              <a:t>Why was the Clayton Anti-Trust Act important?</a:t>
            </a:r>
          </a:p>
          <a:p>
            <a:pPr marL="228600" indent="-228600">
              <a:buAutoNum type="arabicPeriod"/>
            </a:pPr>
            <a:r>
              <a:rPr lang="en-US" baseline="0" dirty="0" smtClean="0"/>
              <a:t>Extension: Are there any modern monopolies? Have any of them been disbanded?</a:t>
            </a:r>
          </a:p>
          <a:p>
            <a:pPr marL="228600" indent="-228600">
              <a:buAutoNum type="arabicPeriod"/>
            </a:pPr>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24</a:t>
            </a:fld>
            <a:endParaRPr lang="en-US" dirty="0"/>
          </a:p>
        </p:txBody>
      </p:sp>
    </p:spTree>
    <p:extLst>
      <p:ext uri="{BB962C8B-B14F-4D97-AF65-F5344CB8AC3E}">
        <p14:creationId xmlns:p14="http://schemas.microsoft.com/office/powerpoint/2010/main" val="4022656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the</a:t>
            </a:r>
            <a:r>
              <a:rPr lang="en-US" baseline="0" dirty="0" smtClean="0"/>
              <a:t> topic exhausted,</a:t>
            </a:r>
          </a:p>
          <a:p>
            <a:pPr marL="228600" indent="-228600">
              <a:buAutoNum type="arabicPeriod"/>
            </a:pPr>
            <a:r>
              <a:rPr lang="en-US" baseline="0" dirty="0" smtClean="0"/>
              <a:t>Collect the papers.</a:t>
            </a:r>
          </a:p>
          <a:p>
            <a:pPr marL="228600" indent="-228600">
              <a:buAutoNum type="arabicPeriod"/>
            </a:pPr>
            <a:r>
              <a:rPr lang="en-US" baseline="0" dirty="0" smtClean="0"/>
              <a:t>Go over a few items….Either confirm the accuracy, add/elaborate information, or ask prompting questions.</a:t>
            </a:r>
            <a:endParaRPr lang="en-US" dirty="0"/>
          </a:p>
        </p:txBody>
      </p:sp>
      <p:sp>
        <p:nvSpPr>
          <p:cNvPr id="4" name="Slide Number Placeholder 3"/>
          <p:cNvSpPr>
            <a:spLocks noGrp="1"/>
          </p:cNvSpPr>
          <p:nvPr>
            <p:ph type="sldNum" sz="quarter" idx="10"/>
          </p:nvPr>
        </p:nvSpPr>
        <p:spPr/>
        <p:txBody>
          <a:bodyPr/>
          <a:lstStyle/>
          <a:p>
            <a:fld id="{5498CAF9-36F9-4CD3-93A5-42E64CA52EAC}" type="slidenum">
              <a:rPr lang="en-US" smtClean="0"/>
              <a:t>5</a:t>
            </a:fld>
            <a:endParaRPr lang="en-US" dirty="0"/>
          </a:p>
        </p:txBody>
      </p:sp>
    </p:spTree>
    <p:extLst>
      <p:ext uri="{BB962C8B-B14F-4D97-AF65-F5344CB8AC3E}">
        <p14:creationId xmlns:p14="http://schemas.microsoft.com/office/powerpoint/2010/main" val="1111369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29</a:t>
            </a:fld>
            <a:endParaRPr lang="en-US" dirty="0"/>
          </a:p>
        </p:txBody>
      </p:sp>
    </p:spTree>
    <p:extLst>
      <p:ext uri="{BB962C8B-B14F-4D97-AF65-F5344CB8AC3E}">
        <p14:creationId xmlns:p14="http://schemas.microsoft.com/office/powerpoint/2010/main" val="15486958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30</a:t>
            </a:fld>
            <a:endParaRPr lang="en-US" dirty="0"/>
          </a:p>
        </p:txBody>
      </p:sp>
    </p:spTree>
    <p:extLst>
      <p:ext uri="{BB962C8B-B14F-4D97-AF65-F5344CB8AC3E}">
        <p14:creationId xmlns:p14="http://schemas.microsoft.com/office/powerpoint/2010/main" val="39297224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31</a:t>
            </a:fld>
            <a:endParaRPr lang="en-US" dirty="0"/>
          </a:p>
        </p:txBody>
      </p:sp>
    </p:spTree>
    <p:extLst>
      <p:ext uri="{BB962C8B-B14F-4D97-AF65-F5344CB8AC3E}">
        <p14:creationId xmlns:p14="http://schemas.microsoft.com/office/powerpoint/2010/main" val="38652014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32</a:t>
            </a:fld>
            <a:endParaRPr lang="en-US" dirty="0"/>
          </a:p>
        </p:txBody>
      </p:sp>
    </p:spTree>
    <p:extLst>
      <p:ext uri="{BB962C8B-B14F-4D97-AF65-F5344CB8AC3E}">
        <p14:creationId xmlns:p14="http://schemas.microsoft.com/office/powerpoint/2010/main" val="15674782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35</a:t>
            </a:fld>
            <a:endParaRPr lang="en-US" dirty="0"/>
          </a:p>
        </p:txBody>
      </p:sp>
    </p:spTree>
    <p:extLst>
      <p:ext uri="{BB962C8B-B14F-4D97-AF65-F5344CB8AC3E}">
        <p14:creationId xmlns:p14="http://schemas.microsoft.com/office/powerpoint/2010/main" val="12164252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36</a:t>
            </a:fld>
            <a:endParaRPr lang="en-US" dirty="0"/>
          </a:p>
        </p:txBody>
      </p:sp>
    </p:spTree>
    <p:extLst>
      <p:ext uri="{BB962C8B-B14F-4D97-AF65-F5344CB8AC3E}">
        <p14:creationId xmlns:p14="http://schemas.microsoft.com/office/powerpoint/2010/main" val="39950524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37</a:t>
            </a:fld>
            <a:endParaRPr lang="en-US" dirty="0"/>
          </a:p>
        </p:txBody>
      </p:sp>
    </p:spTree>
    <p:extLst>
      <p:ext uri="{BB962C8B-B14F-4D97-AF65-F5344CB8AC3E}">
        <p14:creationId xmlns:p14="http://schemas.microsoft.com/office/powerpoint/2010/main" val="42360074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38</a:t>
            </a:fld>
            <a:endParaRPr lang="en-US" dirty="0"/>
          </a:p>
        </p:txBody>
      </p:sp>
    </p:spTree>
    <p:extLst>
      <p:ext uri="{BB962C8B-B14F-4D97-AF65-F5344CB8AC3E}">
        <p14:creationId xmlns:p14="http://schemas.microsoft.com/office/powerpoint/2010/main" val="25456090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After watching the video,</a:t>
            </a:r>
            <a:r>
              <a:rPr lang="en-US" baseline="0" dirty="0" smtClean="0"/>
              <a:t> ask students what they learned from the video. Correct any errors and add anything they missed.</a:t>
            </a:r>
            <a:endParaRPr lang="en-US" dirty="0" smtClean="0"/>
          </a:p>
        </p:txBody>
      </p:sp>
      <p:sp>
        <p:nvSpPr>
          <p:cNvPr id="4" name="Slide Number Placeholder 3"/>
          <p:cNvSpPr>
            <a:spLocks noGrp="1"/>
          </p:cNvSpPr>
          <p:nvPr>
            <p:ph type="sldNum" sz="quarter" idx="10"/>
          </p:nvPr>
        </p:nvSpPr>
        <p:spPr/>
        <p:txBody>
          <a:bodyPr/>
          <a:lstStyle/>
          <a:p>
            <a:fld id="{5498CAF9-36F9-4CD3-93A5-42E64CA52EAC}" type="slidenum">
              <a:rPr lang="en-US" smtClean="0"/>
              <a:t>39</a:t>
            </a:fld>
            <a:endParaRPr lang="en-US" dirty="0"/>
          </a:p>
        </p:txBody>
      </p:sp>
    </p:spTree>
    <p:extLst>
      <p:ext uri="{BB962C8B-B14F-4D97-AF65-F5344CB8AC3E}">
        <p14:creationId xmlns:p14="http://schemas.microsoft.com/office/powerpoint/2010/main" val="2794142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Step 1:</a:t>
            </a:r>
            <a:r>
              <a:rPr lang="en-US" dirty="0" smtClean="0"/>
              <a:t> Two</a:t>
            </a:r>
            <a:r>
              <a:rPr lang="en-US" baseline="0" dirty="0" smtClean="0"/>
              <a:t> ways to present this:</a:t>
            </a:r>
          </a:p>
          <a:p>
            <a:pPr marL="228600" indent="-228600">
              <a:buAutoNum type="arabicPeriod"/>
            </a:pPr>
            <a:r>
              <a:rPr lang="en-US" baseline="0" dirty="0" smtClean="0"/>
              <a:t>Ask the question and allow students to answer.</a:t>
            </a:r>
          </a:p>
          <a:p>
            <a:pPr marL="228600" indent="-228600">
              <a:buAutoNum type="arabicPeriod"/>
            </a:pPr>
            <a:r>
              <a:rPr lang="en-US" baseline="0" dirty="0" smtClean="0"/>
              <a:t>Have students pair up. Give each student a minute to quietly think of the answer. Direct the first student they will have up to one minute to answer the question while the second student will just listen (no talking/asking questions, etc.) Then, give the second student a minute to answer the question while the other student  remains quiet. Once done, allow a few students to answer the question. </a:t>
            </a:r>
          </a:p>
          <a:p>
            <a:pPr marL="0" indent="0">
              <a:buNone/>
            </a:pPr>
            <a:r>
              <a:rPr lang="en-US" b="1" baseline="0" dirty="0" smtClean="0"/>
              <a:t>Step 2:</a:t>
            </a:r>
            <a:r>
              <a:rPr lang="en-US" baseline="0" dirty="0" smtClean="0"/>
              <a:t> </a:t>
            </a:r>
          </a:p>
          <a:p>
            <a:pPr marL="228600" indent="-228600">
              <a:buAutoNum type="arabicPeriod"/>
            </a:pPr>
            <a:r>
              <a:rPr lang="en-US" baseline="0" dirty="0" smtClean="0"/>
              <a:t>Tell the students to listen to the video about “The American Dream”.</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5498CAF9-36F9-4CD3-93A5-42E64CA52EAC}" type="slidenum">
              <a:rPr lang="en-US" smtClean="0"/>
              <a:t>6</a:t>
            </a:fld>
            <a:endParaRPr lang="en-US" dirty="0"/>
          </a:p>
        </p:txBody>
      </p:sp>
    </p:spTree>
    <p:extLst>
      <p:ext uri="{BB962C8B-B14F-4D97-AF65-F5344CB8AC3E}">
        <p14:creationId xmlns:p14="http://schemas.microsoft.com/office/powerpoint/2010/main" val="255883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a:t>
            </a:r>
            <a:r>
              <a:rPr lang="en-US" baseline="0" dirty="0" smtClean="0"/>
              <a:t> Class Questions:</a:t>
            </a:r>
          </a:p>
          <a:p>
            <a:pPr marL="228600" indent="-228600">
              <a:buAutoNum type="arabicPeriod"/>
            </a:pPr>
            <a:r>
              <a:rPr lang="en-US" baseline="0" dirty="0" smtClean="0"/>
              <a:t>What is your American Dream? (Allow students to write their answer on their notes.)</a:t>
            </a:r>
          </a:p>
          <a:p>
            <a:pPr marL="228600" indent="-228600">
              <a:buAutoNum type="arabicPeriod"/>
            </a:pPr>
            <a:r>
              <a:rPr lang="en-US" baseline="0" dirty="0" smtClean="0"/>
              <a:t>Is the American Dream still attainable today? Why or why not?</a:t>
            </a:r>
          </a:p>
          <a:p>
            <a:pPr marL="228600" indent="-228600">
              <a:buAutoNum type="arabicPeriod"/>
            </a:pPr>
            <a:endParaRPr lang="en-US" baseline="0" dirty="0" smtClean="0"/>
          </a:p>
          <a:p>
            <a:pPr marL="0" indent="0">
              <a:buNone/>
            </a:pPr>
            <a:r>
              <a:rPr lang="en-US" baseline="0" dirty="0" smtClean="0"/>
              <a:t>Transition to:</a:t>
            </a:r>
          </a:p>
          <a:p>
            <a:pPr marL="0" indent="0">
              <a:buNone/>
            </a:pPr>
            <a:r>
              <a:rPr lang="en-US" baseline="0" dirty="0" smtClean="0"/>
              <a:t>“The growth and eventual reform came from these American dreamers.”</a:t>
            </a:r>
          </a:p>
        </p:txBody>
      </p:sp>
      <p:sp>
        <p:nvSpPr>
          <p:cNvPr id="4" name="Slide Number Placeholder 3"/>
          <p:cNvSpPr>
            <a:spLocks noGrp="1"/>
          </p:cNvSpPr>
          <p:nvPr>
            <p:ph type="sldNum" sz="quarter" idx="10"/>
          </p:nvPr>
        </p:nvSpPr>
        <p:spPr/>
        <p:txBody>
          <a:bodyPr/>
          <a:lstStyle/>
          <a:p>
            <a:fld id="{5498CAF9-36F9-4CD3-93A5-42E64CA52EAC}" type="slidenum">
              <a:rPr lang="en-US" smtClean="0"/>
              <a:t>7</a:t>
            </a:fld>
            <a:endParaRPr lang="en-US" dirty="0"/>
          </a:p>
        </p:txBody>
      </p:sp>
    </p:spTree>
    <p:extLst>
      <p:ext uri="{BB962C8B-B14F-4D97-AF65-F5344CB8AC3E}">
        <p14:creationId xmlns:p14="http://schemas.microsoft.com/office/powerpoint/2010/main" val="893645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Video:</a:t>
            </a:r>
            <a:r>
              <a:rPr lang="en-US" baseline="0" dirty="0" smtClean="0"/>
              <a:t> Provides an overview of the Industrial Revolution. Tell students this will briefly introduce the Unit.</a:t>
            </a:r>
          </a:p>
          <a:p>
            <a:r>
              <a:rPr lang="en-US" baseline="0" dirty="0" smtClean="0"/>
              <a:t>Possible Questions After Video:</a:t>
            </a:r>
          </a:p>
          <a:p>
            <a:pPr marL="228600" indent="-228600">
              <a:buAutoNum type="arabicPeriod"/>
            </a:pPr>
            <a:r>
              <a:rPr lang="en-US" baseline="0" dirty="0" smtClean="0"/>
              <a:t>What did you learn from this video?</a:t>
            </a:r>
          </a:p>
          <a:p>
            <a:pPr marL="228600" indent="-228600">
              <a:buAutoNum type="arabicPeriod"/>
            </a:pPr>
            <a:r>
              <a:rPr lang="en-US" baseline="0" dirty="0" smtClean="0"/>
              <a:t>What questions do you have?</a:t>
            </a:r>
          </a:p>
          <a:p>
            <a:pPr marL="228600" indent="-228600">
              <a:buAutoNum type="arabicPeriod"/>
            </a:pPr>
            <a:endParaRPr lang="en-US" baseline="0" dirty="0" smtClean="0"/>
          </a:p>
          <a:p>
            <a:pPr marL="0" indent="0">
              <a:buNone/>
            </a:pPr>
            <a:r>
              <a:rPr lang="en-US" baseline="0" dirty="0" smtClean="0"/>
              <a:t>Talking Points:</a:t>
            </a:r>
          </a:p>
          <a:p>
            <a:pPr marL="228600" indent="-228600">
              <a:buAutoNum type="arabicPeriod"/>
            </a:pPr>
            <a:r>
              <a:rPr lang="en-US" baseline="0" dirty="0" smtClean="0"/>
              <a:t>Slater also called “Slater the Traitor” </a:t>
            </a:r>
          </a:p>
          <a:p>
            <a:pPr marL="228600" indent="-228600">
              <a:buAutoNum type="arabicPeriod"/>
            </a:pPr>
            <a:r>
              <a:rPr lang="en-US" baseline="0" dirty="0" smtClean="0"/>
              <a:t>It was illegal in England to give invention/technology plans or bring inventions to other countries.</a:t>
            </a:r>
          </a:p>
          <a:p>
            <a:pPr marL="228600" indent="-228600">
              <a:buAutoNum type="arabicPeriod"/>
            </a:pPr>
            <a:r>
              <a:rPr lang="en-US" baseline="0" dirty="0" smtClean="0"/>
              <a:t>Slater knew that he could become successful in America with the invention and further inventions regarding cotton mills because American grew more than 2/3 of the world’s cotton.</a:t>
            </a:r>
          </a:p>
          <a:p>
            <a:pPr marL="0" indent="0">
              <a:buNone/>
            </a:pPr>
            <a:r>
              <a:rPr lang="en-US" baseline="0" dirty="0" smtClean="0"/>
              <a:t>Andrew Jackson coined the name, “Father of the American Industrial Revolution”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Additional Information about Samuel Slater: https://www.pbs.org/wgbh/theymadeamerica/whomade/slater_hi.html</a:t>
            </a:r>
          </a:p>
          <a:p>
            <a:pPr marL="0" indent="0">
              <a:buNone/>
            </a:pPr>
            <a:endParaRPr lang="en-US" dirty="0"/>
          </a:p>
        </p:txBody>
      </p:sp>
      <p:sp>
        <p:nvSpPr>
          <p:cNvPr id="4" name="Slide Number Placeholder 3"/>
          <p:cNvSpPr>
            <a:spLocks noGrp="1"/>
          </p:cNvSpPr>
          <p:nvPr>
            <p:ph type="sldNum" sz="quarter" idx="10"/>
          </p:nvPr>
        </p:nvSpPr>
        <p:spPr/>
        <p:txBody>
          <a:bodyPr/>
          <a:lstStyle/>
          <a:p>
            <a:fld id="{5498CAF9-36F9-4CD3-93A5-42E64CA52EAC}" type="slidenum">
              <a:rPr lang="en-US" smtClean="0"/>
              <a:t>8</a:t>
            </a:fld>
            <a:endParaRPr lang="en-US" dirty="0"/>
          </a:p>
        </p:txBody>
      </p:sp>
    </p:spTree>
    <p:extLst>
      <p:ext uri="{BB962C8B-B14F-4D97-AF65-F5344CB8AC3E}">
        <p14:creationId xmlns:p14="http://schemas.microsoft.com/office/powerpoint/2010/main" val="1054240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Eli Whitney Possible Questions:</a:t>
            </a:r>
          </a:p>
          <a:p>
            <a:pPr marL="228600" indent="-228600">
              <a:buAutoNum type="arabicPeriod"/>
            </a:pPr>
            <a:r>
              <a:rPr lang="en-US" baseline="0" dirty="0" smtClean="0"/>
              <a:t>What did you learn about Eli Whitney?</a:t>
            </a:r>
          </a:p>
          <a:p>
            <a:pPr marL="228600" indent="-228600">
              <a:buAutoNum type="arabicPeriod"/>
            </a:pPr>
            <a:r>
              <a:rPr lang="en-US" baseline="0" dirty="0" smtClean="0"/>
              <a:t>Why would he be called a “pioneer of American manufacturing”?</a:t>
            </a:r>
          </a:p>
          <a:p>
            <a:pPr marL="0" indent="0">
              <a:buNone/>
            </a:pPr>
            <a:r>
              <a:rPr lang="en-US" baseline="0" dirty="0" smtClean="0"/>
              <a:t>Telegraph Possible Questions:</a:t>
            </a:r>
          </a:p>
          <a:p>
            <a:pPr marL="228600" indent="-228600">
              <a:buAutoNum type="arabicPeriod"/>
            </a:pPr>
            <a:r>
              <a:rPr lang="en-US" baseline="0" dirty="0" smtClean="0"/>
              <a:t>How did the telegraph revolutionized telecommunications? (Students will complete  this question on their notes.)</a:t>
            </a:r>
          </a:p>
          <a:p>
            <a:pPr marL="228600" indent="-228600">
              <a:buAutoNum type="arabicPeriod"/>
            </a:pPr>
            <a:r>
              <a:rPr lang="en-US" baseline="0" dirty="0" smtClean="0"/>
              <a:t>How did the telegraph help the North during the Civil War?</a:t>
            </a:r>
          </a:p>
          <a:p>
            <a:pPr marL="0" indent="0">
              <a:buNone/>
            </a:pPr>
            <a:r>
              <a:rPr lang="en-US" baseline="0" dirty="0" smtClean="0"/>
              <a:t>Gatling Gun Possible Questions: </a:t>
            </a:r>
          </a:p>
          <a:p>
            <a:pPr marL="228600" indent="-228600">
              <a:buAutoNum type="arabicPeriod"/>
            </a:pPr>
            <a:r>
              <a:rPr lang="en-US" dirty="0" smtClean="0"/>
              <a:t>How did the Gatling gun make a</a:t>
            </a:r>
            <a:r>
              <a:rPr lang="en-US" baseline="0" dirty="0" smtClean="0"/>
              <a:t> difference in the Civil War?</a:t>
            </a:r>
          </a:p>
          <a:p>
            <a:pPr marL="228600" indent="-228600">
              <a:buAutoNum type="arabicPeriod"/>
            </a:pPr>
            <a:r>
              <a:rPr lang="en-US" baseline="0" dirty="0" smtClean="0"/>
              <a:t>What further inventions were influenced by the Gatling gun?</a:t>
            </a:r>
            <a:endParaRPr lang="en-US" dirty="0"/>
          </a:p>
        </p:txBody>
      </p:sp>
      <p:sp>
        <p:nvSpPr>
          <p:cNvPr id="4" name="Slide Number Placeholder 3"/>
          <p:cNvSpPr>
            <a:spLocks noGrp="1"/>
          </p:cNvSpPr>
          <p:nvPr>
            <p:ph type="sldNum" sz="quarter" idx="10"/>
          </p:nvPr>
        </p:nvSpPr>
        <p:spPr/>
        <p:txBody>
          <a:bodyPr/>
          <a:lstStyle/>
          <a:p>
            <a:fld id="{5498CAF9-36F9-4CD3-93A5-42E64CA52EAC}" type="slidenum">
              <a:rPr lang="en-US" smtClean="0"/>
              <a:t>9</a:t>
            </a:fld>
            <a:endParaRPr lang="en-US" dirty="0"/>
          </a:p>
        </p:txBody>
      </p:sp>
    </p:spTree>
    <p:extLst>
      <p:ext uri="{BB962C8B-B14F-4D97-AF65-F5344CB8AC3E}">
        <p14:creationId xmlns:p14="http://schemas.microsoft.com/office/powerpoint/2010/main" val="2339709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Cotton</a:t>
            </a:r>
            <a:r>
              <a:rPr lang="en-US" baseline="0" dirty="0" smtClean="0"/>
              <a:t> Gin: Actual cotton gin; picture taken at the African American History and Culture Smithsonian in Washington, DC; 2016</a:t>
            </a:r>
          </a:p>
          <a:p>
            <a:endParaRPr lang="en-US" dirty="0"/>
          </a:p>
        </p:txBody>
      </p:sp>
      <p:sp>
        <p:nvSpPr>
          <p:cNvPr id="4" name="Slide Number Placeholder 3"/>
          <p:cNvSpPr>
            <a:spLocks noGrp="1"/>
          </p:cNvSpPr>
          <p:nvPr>
            <p:ph type="sldNum" sz="quarter" idx="10"/>
          </p:nvPr>
        </p:nvSpPr>
        <p:spPr/>
        <p:txBody>
          <a:bodyPr/>
          <a:lstStyle/>
          <a:p>
            <a:fld id="{5498CAF9-36F9-4CD3-93A5-42E64CA52EAC}" type="slidenum">
              <a:rPr lang="en-US" smtClean="0"/>
              <a:t>10</a:t>
            </a:fld>
            <a:endParaRPr lang="en-US" dirty="0"/>
          </a:p>
        </p:txBody>
      </p:sp>
    </p:spTree>
    <p:extLst>
      <p:ext uri="{BB962C8B-B14F-4D97-AF65-F5344CB8AC3E}">
        <p14:creationId xmlns:p14="http://schemas.microsoft.com/office/powerpoint/2010/main" val="1306603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Questions:</a:t>
            </a:r>
          </a:p>
          <a:p>
            <a:pPr marL="228600" indent="-228600">
              <a:buAutoNum type="arabicPeriod"/>
            </a:pPr>
            <a:r>
              <a:rPr lang="en-US" dirty="0" smtClean="0"/>
              <a:t>Why</a:t>
            </a:r>
            <a:r>
              <a:rPr lang="en-US" baseline="0" dirty="0" smtClean="0"/>
              <a:t> was the North successful in the Civil War in regards to railroads?</a:t>
            </a:r>
          </a:p>
          <a:p>
            <a:pPr marL="228600" indent="-228600">
              <a:buAutoNum type="arabicPeriod"/>
            </a:pPr>
            <a:r>
              <a:rPr lang="en-US" baseline="0" dirty="0" smtClean="0"/>
              <a:t>Why was the railroad systems not connected?</a:t>
            </a:r>
          </a:p>
          <a:p>
            <a:pPr marL="228600" indent="-228600">
              <a:buAutoNum type="arabicPeriod"/>
            </a:pPr>
            <a:r>
              <a:rPr lang="en-US" baseline="0" dirty="0" smtClean="0"/>
              <a:t>Why would the transportation of goods sometimes difficult?</a:t>
            </a:r>
            <a:endParaRPr lang="en-US" dirty="0"/>
          </a:p>
        </p:txBody>
      </p:sp>
      <p:sp>
        <p:nvSpPr>
          <p:cNvPr id="4" name="Slide Number Placeholder 3"/>
          <p:cNvSpPr>
            <a:spLocks noGrp="1"/>
          </p:cNvSpPr>
          <p:nvPr>
            <p:ph type="sldNum" sz="quarter" idx="10"/>
          </p:nvPr>
        </p:nvSpPr>
        <p:spPr/>
        <p:txBody>
          <a:bodyPr/>
          <a:lstStyle/>
          <a:p>
            <a:fld id="{5498CAF9-36F9-4CD3-93A5-42E64CA52EAC}" type="slidenum">
              <a:rPr lang="en-US" smtClean="0"/>
              <a:t>11</a:t>
            </a:fld>
            <a:endParaRPr lang="en-US" dirty="0"/>
          </a:p>
        </p:txBody>
      </p:sp>
    </p:spTree>
    <p:extLst>
      <p:ext uri="{BB962C8B-B14F-4D97-AF65-F5344CB8AC3E}">
        <p14:creationId xmlns:p14="http://schemas.microsoft.com/office/powerpoint/2010/main" val="2127365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a:t>
            </a:r>
            <a:r>
              <a:rPr lang="en-US" baseline="0" dirty="0" smtClean="0"/>
              <a:t>o over the Lesson Focus:</a:t>
            </a:r>
          </a:p>
          <a:p>
            <a:pPr rtl="0"/>
            <a:r>
              <a:rPr lang="en-US" sz="1200" b="0" i="0" u="none" strike="noStrike" kern="1200" dirty="0" smtClean="0">
                <a:solidFill>
                  <a:schemeClr val="tx1"/>
                </a:solidFill>
                <a:effectLst/>
                <a:latin typeface="+mn-lt"/>
                <a:ea typeface="+mn-ea"/>
                <a:cs typeface="+mn-cs"/>
              </a:rPr>
              <a:t>“What are the characteristics of successful entrepreneurs?” AND “How did electricity, and railroad and steel industries impact industrial growth?”</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5498CAF9-36F9-4CD3-93A5-42E64CA52EAC}" type="slidenum">
              <a:rPr lang="en-US" smtClean="0"/>
              <a:t>12</a:t>
            </a:fld>
            <a:endParaRPr lang="en-US" dirty="0"/>
          </a:p>
        </p:txBody>
      </p:sp>
    </p:spTree>
    <p:extLst>
      <p:ext uri="{BB962C8B-B14F-4D97-AF65-F5344CB8AC3E}">
        <p14:creationId xmlns:p14="http://schemas.microsoft.com/office/powerpoint/2010/main" val="5524442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52400" y="3124200"/>
            <a:ext cx="4495800" cy="2057400"/>
          </a:xfrm>
        </p:spPr>
        <p:txBody>
          <a:bodyPr/>
          <a:lstStyle>
            <a:lvl1pPr>
              <a:defRPr sz="4400"/>
            </a:lvl1pPr>
          </a:lstStyle>
          <a:p>
            <a:pPr lvl="0"/>
            <a:r>
              <a:rPr lang="en-US" altLang="en-US" noProof="0" smtClean="0"/>
              <a:t>Click to edit Master title style</a:t>
            </a:r>
          </a:p>
        </p:txBody>
      </p:sp>
      <p:sp>
        <p:nvSpPr>
          <p:cNvPr id="16387" name="Rectangle 3"/>
          <p:cNvSpPr>
            <a:spLocks noGrp="1" noChangeArrowheads="1"/>
          </p:cNvSpPr>
          <p:nvPr>
            <p:ph type="subTitle" idx="1"/>
          </p:nvPr>
        </p:nvSpPr>
        <p:spPr>
          <a:xfrm>
            <a:off x="152400" y="5943600"/>
            <a:ext cx="6019800" cy="457200"/>
          </a:xfrm>
        </p:spPr>
        <p:txBody>
          <a:bodyPr/>
          <a:lstStyle>
            <a:lvl1pPr marL="0" indent="0">
              <a:buFontTx/>
              <a:buNone/>
              <a:defRPr>
                <a:solidFill>
                  <a:schemeClr val="bg1"/>
                </a:solidFill>
              </a:defRPr>
            </a:lvl1pPr>
          </a:lstStyle>
          <a:p>
            <a:pPr lvl="0"/>
            <a:r>
              <a:rPr lang="en-US" alt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521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04800"/>
            <a:ext cx="22098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304800"/>
            <a:ext cx="64770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3160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52400" y="304800"/>
            <a:ext cx="8839200" cy="609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3381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3779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642277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447800"/>
            <a:ext cx="42672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447800"/>
            <a:ext cx="42672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2889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25164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66430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0039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548109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526782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152400" y="304800"/>
            <a:ext cx="88392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Your Topic Goes Here</a:t>
            </a:r>
          </a:p>
        </p:txBody>
      </p:sp>
      <p:sp>
        <p:nvSpPr>
          <p:cNvPr id="10243" name="Rectangle 3"/>
          <p:cNvSpPr>
            <a:spLocks noGrp="1" noChangeArrowheads="1"/>
          </p:cNvSpPr>
          <p:nvPr>
            <p:ph type="body" idx="1"/>
          </p:nvPr>
        </p:nvSpPr>
        <p:spPr bwMode="auto">
          <a:xfrm>
            <a:off x="304800" y="1447800"/>
            <a:ext cx="86868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Your Subtopics Go Here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rtl="0" eaLnBrk="1" fontAlgn="base" hangingPunct="1">
        <a:spcBef>
          <a:spcPct val="0"/>
        </a:spcBef>
        <a:spcAft>
          <a:spcPct val="0"/>
        </a:spcAft>
        <a:defRPr sz="3200" b="1" kern="1200">
          <a:solidFill>
            <a:srgbClr val="336699"/>
          </a:solidFill>
          <a:latin typeface="+mj-lt"/>
          <a:ea typeface="+mj-ea"/>
          <a:cs typeface="+mj-cs"/>
        </a:defRPr>
      </a:lvl1pPr>
      <a:lvl2pPr algn="l" rtl="0" eaLnBrk="1" fontAlgn="base" hangingPunct="1">
        <a:spcBef>
          <a:spcPct val="0"/>
        </a:spcBef>
        <a:spcAft>
          <a:spcPct val="0"/>
        </a:spcAft>
        <a:defRPr sz="3200" b="1">
          <a:solidFill>
            <a:srgbClr val="336699"/>
          </a:solidFill>
          <a:latin typeface="Trebuchet MS" panose="020B0603020202020204" pitchFamily="34" charset="0"/>
        </a:defRPr>
      </a:lvl2pPr>
      <a:lvl3pPr algn="l" rtl="0" eaLnBrk="1" fontAlgn="base" hangingPunct="1">
        <a:spcBef>
          <a:spcPct val="0"/>
        </a:spcBef>
        <a:spcAft>
          <a:spcPct val="0"/>
        </a:spcAft>
        <a:defRPr sz="3200" b="1">
          <a:solidFill>
            <a:srgbClr val="336699"/>
          </a:solidFill>
          <a:latin typeface="Trebuchet MS" panose="020B0603020202020204" pitchFamily="34" charset="0"/>
        </a:defRPr>
      </a:lvl3pPr>
      <a:lvl4pPr algn="l" rtl="0" eaLnBrk="1" fontAlgn="base" hangingPunct="1">
        <a:spcBef>
          <a:spcPct val="0"/>
        </a:spcBef>
        <a:spcAft>
          <a:spcPct val="0"/>
        </a:spcAft>
        <a:defRPr sz="3200" b="1">
          <a:solidFill>
            <a:srgbClr val="336699"/>
          </a:solidFill>
          <a:latin typeface="Trebuchet MS" panose="020B0603020202020204" pitchFamily="34" charset="0"/>
        </a:defRPr>
      </a:lvl4pPr>
      <a:lvl5pPr algn="l" rtl="0" eaLnBrk="1" fontAlgn="base" hangingPunct="1">
        <a:spcBef>
          <a:spcPct val="0"/>
        </a:spcBef>
        <a:spcAft>
          <a:spcPct val="0"/>
        </a:spcAft>
        <a:defRPr sz="3200" b="1">
          <a:solidFill>
            <a:srgbClr val="336699"/>
          </a:solidFill>
          <a:latin typeface="Trebuchet MS" panose="020B0603020202020204" pitchFamily="34" charset="0"/>
        </a:defRPr>
      </a:lvl5pPr>
      <a:lvl6pPr marL="457200" algn="l" rtl="0" eaLnBrk="1" fontAlgn="base" hangingPunct="1">
        <a:spcBef>
          <a:spcPct val="0"/>
        </a:spcBef>
        <a:spcAft>
          <a:spcPct val="0"/>
        </a:spcAft>
        <a:defRPr sz="3200" b="1">
          <a:solidFill>
            <a:srgbClr val="336699"/>
          </a:solidFill>
          <a:latin typeface="Trebuchet MS" panose="020B0603020202020204" pitchFamily="34" charset="0"/>
        </a:defRPr>
      </a:lvl6pPr>
      <a:lvl7pPr marL="914400" algn="l" rtl="0" eaLnBrk="1" fontAlgn="base" hangingPunct="1">
        <a:spcBef>
          <a:spcPct val="0"/>
        </a:spcBef>
        <a:spcAft>
          <a:spcPct val="0"/>
        </a:spcAft>
        <a:defRPr sz="3200" b="1">
          <a:solidFill>
            <a:srgbClr val="336699"/>
          </a:solidFill>
          <a:latin typeface="Trebuchet MS" panose="020B0603020202020204" pitchFamily="34" charset="0"/>
        </a:defRPr>
      </a:lvl7pPr>
      <a:lvl8pPr marL="1371600" algn="l" rtl="0" eaLnBrk="1" fontAlgn="base" hangingPunct="1">
        <a:spcBef>
          <a:spcPct val="0"/>
        </a:spcBef>
        <a:spcAft>
          <a:spcPct val="0"/>
        </a:spcAft>
        <a:defRPr sz="3200" b="1">
          <a:solidFill>
            <a:srgbClr val="336699"/>
          </a:solidFill>
          <a:latin typeface="Trebuchet MS" panose="020B0603020202020204" pitchFamily="34" charset="0"/>
        </a:defRPr>
      </a:lvl8pPr>
      <a:lvl9pPr marL="1828800" algn="l" rtl="0" eaLnBrk="1" fontAlgn="base" hangingPunct="1">
        <a:spcBef>
          <a:spcPct val="0"/>
        </a:spcBef>
        <a:spcAft>
          <a:spcPct val="0"/>
        </a:spcAft>
        <a:defRPr sz="3200" b="1">
          <a:solidFill>
            <a:srgbClr val="336699"/>
          </a:solidFill>
          <a:latin typeface="Trebuchet MS" panose="020B0603020202020204" pitchFamily="34" charset="0"/>
        </a:defRPr>
      </a:lvl9pPr>
    </p:titleStyle>
    <p:bodyStyle>
      <a:lvl1pPr marL="342900" indent="-342900" algn="l" rtl="0" eaLnBrk="1" fontAlgn="base" hangingPunct="1">
        <a:spcBef>
          <a:spcPct val="20000"/>
        </a:spcBef>
        <a:spcAft>
          <a:spcPct val="0"/>
        </a:spcAft>
        <a:buChar char="•"/>
        <a:defRPr sz="2400" b="1" kern="1200">
          <a:solidFill>
            <a:srgbClr val="FCEECC"/>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history.com/topics/inventions/thomas-edison" TargetMode="External"/><Relationship Id="rId4" Type="http://schemas.openxmlformats.org/officeDocument/2006/relationships/hyperlink" Target="http://www.history.com/shows/men-who-built-america/videos/the-men-who-built-america-traits-of-a-tita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hyperlink" Target="http://www.history.com/topics/andrew-carnegie/videos/the-men-who-built-america-the-american-drea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www.history.com/shows/men-who-built-america/videos/the-men-who-built-america-competitive-nature"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hyperlink" Target="http://www.history.com/topics/inventions/alexander-graham-bell"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eg"/><Relationship Id="rId4" Type="http://schemas.openxmlformats.org/officeDocument/2006/relationships/hyperlink" Target="http://www.history.com/topics/henry-ford/videos/the-men-who-built-america-the-every-man"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hyperlink" Target="http://www.history.com/topics/john-d-rockefeller/videos/the-men-who-built-america-monopol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hyperlink" Target="http://www.history.com/shows/men-who-built-america/videos/the-men-who-built-america-from-rich-to-richer"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www.investopedia.com/articles/economics/08/hammer-antitrust.asp"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www.history.com/topics/spanish-american-war/video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hNtKt1WQcZ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history.com/topics/industrial-revolution/videos/the-industrial-revolitio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history.com/topics/inventions/telegraph" TargetMode="External"/><Relationship Id="rId4" Type="http://schemas.openxmlformats.org/officeDocument/2006/relationships/hyperlink" Target="http://www.history.com/topics/inventions/cotton-gin-and-eli-whitne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ctrTitle"/>
          </p:nvPr>
        </p:nvSpPr>
        <p:spPr>
          <a:xfrm>
            <a:off x="152400" y="990600"/>
            <a:ext cx="4953000" cy="2057400"/>
          </a:xfrm>
        </p:spPr>
        <p:txBody>
          <a:bodyPr/>
          <a:lstStyle/>
          <a:p>
            <a:r>
              <a:rPr lang="en-US" altLang="en-US" dirty="0" smtClean="0"/>
              <a:t>Industrialization Era</a:t>
            </a:r>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69" y="11085"/>
            <a:ext cx="4343400" cy="6846916"/>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0931" y="11084"/>
            <a:ext cx="4794250" cy="3494116"/>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30932" y="3505200"/>
            <a:ext cx="4794250" cy="3352800"/>
          </a:xfrm>
          <a:prstGeom prst="rect">
            <a:avLst/>
          </a:prstGeom>
        </p:spPr>
      </p:pic>
    </p:spTree>
    <p:extLst>
      <p:ext uri="{BB962C8B-B14F-4D97-AF65-F5344CB8AC3E}">
        <p14:creationId xmlns:p14="http://schemas.microsoft.com/office/powerpoint/2010/main" val="8768470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3600" dirty="0" smtClean="0">
                <a:solidFill>
                  <a:schemeClr val="tx1"/>
                </a:solidFill>
              </a:rPr>
              <a:t>Early Railroad Systems in America</a:t>
            </a:r>
            <a:endParaRPr lang="en-US" altLang="en-US" sz="3600" dirty="0">
              <a:solidFill>
                <a:schemeClr val="tx1"/>
              </a:solidFill>
            </a:endParaRPr>
          </a:p>
        </p:txBody>
      </p:sp>
      <p:sp>
        <p:nvSpPr>
          <p:cNvPr id="21507" name="Rectangle 3"/>
          <p:cNvSpPr>
            <a:spLocks noGrp="1" noChangeArrowheads="1"/>
          </p:cNvSpPr>
          <p:nvPr>
            <p:ph type="body" idx="1"/>
          </p:nvPr>
        </p:nvSpPr>
        <p:spPr>
          <a:xfrm>
            <a:off x="0" y="990600"/>
            <a:ext cx="8382000" cy="5638800"/>
          </a:xfrm>
        </p:spPr>
        <p:txBody>
          <a:bodyPr/>
          <a:lstStyle/>
          <a:p>
            <a:r>
              <a:rPr lang="en-US" altLang="en-US" b="0" dirty="0" smtClean="0">
                <a:solidFill>
                  <a:schemeClr val="tx1"/>
                </a:solidFill>
              </a:rPr>
              <a:t>“The Golden Age of the Railroads” basically began in the 1880s and lasted to the early 1920s when cars and trucks use increased.</a:t>
            </a:r>
          </a:p>
          <a:p>
            <a:r>
              <a:rPr lang="en-US" altLang="en-US" b="0" dirty="0" smtClean="0">
                <a:solidFill>
                  <a:schemeClr val="tx1"/>
                </a:solidFill>
              </a:rPr>
              <a:t>The first railroad system, the New Jersey Railroad Company was constructed in 1832 by Colonel John Stevens. </a:t>
            </a:r>
          </a:p>
          <a:p>
            <a:r>
              <a:rPr lang="en-US" altLang="en-US" b="0" dirty="0" smtClean="0">
                <a:solidFill>
                  <a:schemeClr val="tx1"/>
                </a:solidFill>
              </a:rPr>
              <a:t>From then on, small investors throughout the   Northwest and some areas in the West and South      built railroad systems. </a:t>
            </a:r>
            <a:endParaRPr lang="en-US" altLang="en-US" b="0" dirty="0">
              <a:solidFill>
                <a:schemeClr val="tx1"/>
              </a:solidFill>
            </a:endParaRPr>
          </a:p>
          <a:p>
            <a:r>
              <a:rPr lang="en-US" altLang="en-US" b="0" dirty="0" smtClean="0">
                <a:solidFill>
                  <a:schemeClr val="tx1"/>
                </a:solidFill>
              </a:rPr>
              <a:t>Several systems were not connected; thus making         it difficult to transport goods quickly and cheaply.</a:t>
            </a:r>
          </a:p>
          <a:p>
            <a:r>
              <a:rPr lang="en-US" altLang="en-US" b="0" dirty="0" smtClean="0">
                <a:solidFill>
                  <a:schemeClr val="tx1"/>
                </a:solidFill>
              </a:rPr>
              <a:t>But it wasn’t until the mass production of steel          and a few entrepreneurs did the railroad               system become profitable. </a:t>
            </a:r>
            <a:endParaRPr lang="en-US" altLang="en-US" b="0" dirty="0">
              <a:solidFill>
                <a:schemeClr val="tx1"/>
              </a:solidFill>
            </a:endParaRPr>
          </a:p>
        </p:txBody>
      </p:sp>
    </p:spTree>
    <p:extLst>
      <p:ext uri="{BB962C8B-B14F-4D97-AF65-F5344CB8AC3E}">
        <p14:creationId xmlns:p14="http://schemas.microsoft.com/office/powerpoint/2010/main" val="494997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2514600"/>
            <a:ext cx="8839200" cy="1219200"/>
          </a:xfrm>
        </p:spPr>
        <p:txBody>
          <a:bodyPr/>
          <a:lstStyle/>
          <a:p>
            <a:r>
              <a:rPr lang="en-US" sz="4000" b="0" dirty="0"/>
              <a:t>“What are the characteristics of successful entrepreneurs?” </a:t>
            </a:r>
            <a:br>
              <a:rPr lang="en-US" sz="4000" b="0" dirty="0"/>
            </a:br>
            <a:r>
              <a:rPr lang="en-US" sz="4000" b="0" dirty="0" smtClean="0"/>
              <a:t/>
            </a:r>
            <a:br>
              <a:rPr lang="en-US" sz="4000" b="0" dirty="0" smtClean="0"/>
            </a:br>
            <a:r>
              <a:rPr lang="en-US" sz="4000" b="0" dirty="0" smtClean="0"/>
              <a:t>“How </a:t>
            </a:r>
            <a:r>
              <a:rPr lang="en-US" sz="4000" b="0" dirty="0"/>
              <a:t>did electricity, and railroad and steel industries impact industrial growth?”</a:t>
            </a:r>
            <a:r>
              <a:rPr lang="en-US" sz="4000" b="0" dirty="0" smtClean="0">
                <a:effectLst/>
              </a:rPr>
              <a:t/>
            </a:r>
            <a:br>
              <a:rPr lang="en-US" sz="4000" b="0" dirty="0" smtClean="0">
                <a:effectLst/>
              </a:rPr>
            </a:br>
            <a:r>
              <a:rPr lang="en-US" sz="4000" dirty="0" smtClean="0"/>
              <a:t/>
            </a:r>
            <a:br>
              <a:rPr lang="en-US" sz="4000" dirty="0" smtClean="0"/>
            </a:br>
            <a:endParaRPr lang="en-US" altLang="en-US" sz="4000" dirty="0"/>
          </a:p>
        </p:txBody>
      </p:sp>
    </p:spTree>
    <p:extLst>
      <p:ext uri="{BB962C8B-B14F-4D97-AF65-F5344CB8AC3E}">
        <p14:creationId xmlns:p14="http://schemas.microsoft.com/office/powerpoint/2010/main" val="550380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304800"/>
            <a:ext cx="8758844" cy="1143000"/>
          </a:xfrm>
        </p:spPr>
        <p:txBody>
          <a:bodyPr/>
          <a:lstStyle/>
          <a:p>
            <a:pPr algn="ctr"/>
            <a:r>
              <a:rPr lang="en-US" altLang="en-US" sz="3600" dirty="0" smtClean="0">
                <a:solidFill>
                  <a:schemeClr val="tx1"/>
                </a:solidFill>
              </a:rPr>
              <a:t>Early Entrepreneurs </a:t>
            </a:r>
            <a:endParaRPr lang="en-US" altLang="en-US" sz="3600" dirty="0">
              <a:solidFill>
                <a:schemeClr val="tx1"/>
              </a:solidFill>
            </a:endParaRPr>
          </a:p>
        </p:txBody>
      </p:sp>
      <p:sp>
        <p:nvSpPr>
          <p:cNvPr id="21507" name="Rectangle 3"/>
          <p:cNvSpPr>
            <a:spLocks noGrp="1" noChangeArrowheads="1"/>
          </p:cNvSpPr>
          <p:nvPr>
            <p:ph type="body" idx="1"/>
          </p:nvPr>
        </p:nvSpPr>
        <p:spPr>
          <a:xfrm>
            <a:off x="0" y="685800"/>
            <a:ext cx="8839200" cy="6172200"/>
          </a:xfrm>
        </p:spPr>
        <p:txBody>
          <a:bodyPr/>
          <a:lstStyle/>
          <a:p>
            <a:r>
              <a:rPr lang="en-US" altLang="en-US" b="0" dirty="0" smtClean="0">
                <a:solidFill>
                  <a:schemeClr val="tx1"/>
                </a:solidFill>
              </a:rPr>
              <a:t>American entrepreneurs wanted to achieve their American Dream.</a:t>
            </a:r>
          </a:p>
          <a:p>
            <a:r>
              <a:rPr lang="en-US" altLang="en-US" b="0" dirty="0" smtClean="0">
                <a:solidFill>
                  <a:schemeClr val="tx1"/>
                </a:solidFill>
              </a:rPr>
              <a:t>Based on the video, the “Traits of a Titan”, were:</a:t>
            </a:r>
          </a:p>
          <a:p>
            <a:pPr marL="0" indent="0">
              <a:buNone/>
            </a:pPr>
            <a:endParaRPr lang="en-US" altLang="en-US" b="0" dirty="0">
              <a:solidFill>
                <a:schemeClr val="tx1"/>
              </a:solidFill>
            </a:endParaRPr>
          </a:p>
          <a:p>
            <a:pPr marL="0" indent="0">
              <a:buNone/>
            </a:pPr>
            <a:endParaRPr lang="en-US" altLang="en-US" b="0" dirty="0" smtClean="0">
              <a:solidFill>
                <a:schemeClr val="tx1"/>
              </a:solidFill>
            </a:endParaRPr>
          </a:p>
          <a:p>
            <a:pPr marL="0" indent="0">
              <a:buNone/>
            </a:pPr>
            <a:r>
              <a:rPr lang="en-US" altLang="en-US" sz="1400" b="0" dirty="0" smtClean="0">
                <a:solidFill>
                  <a:schemeClr val="tx1"/>
                </a:solidFill>
              </a:rPr>
              <a:t>Video: </a:t>
            </a:r>
            <a:r>
              <a:rPr lang="en-US" altLang="en-US" sz="1400" b="0" dirty="0" smtClean="0">
                <a:solidFill>
                  <a:schemeClr val="tx1"/>
                </a:solidFill>
                <a:hlinkClick r:id="rId4"/>
              </a:rPr>
              <a:t>http://www.history.com/shows/men-who-built-america/videos/the-men-who-built-america-traits-of-a-titan</a:t>
            </a:r>
            <a:r>
              <a:rPr lang="en-US" altLang="en-US" sz="1400" b="0" dirty="0" smtClean="0">
                <a:solidFill>
                  <a:schemeClr val="tx1"/>
                </a:solidFill>
              </a:rPr>
              <a:t> </a:t>
            </a:r>
          </a:p>
          <a:p>
            <a:r>
              <a:rPr lang="en-US" altLang="en-US" dirty="0" smtClean="0">
                <a:solidFill>
                  <a:schemeClr val="tx1"/>
                </a:solidFill>
              </a:rPr>
              <a:t>Thomas Edison </a:t>
            </a:r>
            <a:r>
              <a:rPr lang="en-US" altLang="en-US" b="0" dirty="0" smtClean="0">
                <a:solidFill>
                  <a:schemeClr val="tx1"/>
                </a:solidFill>
              </a:rPr>
              <a:t>had more than 1,000 patents including perfecting the electric lightbulb in 1879. This       subsequently led to the delivery of electricity in           cities across the world. </a:t>
            </a:r>
          </a:p>
          <a:p>
            <a:r>
              <a:rPr lang="en-US" altLang="en-US" b="0" dirty="0" smtClean="0">
                <a:solidFill>
                  <a:schemeClr val="tx1"/>
                </a:solidFill>
              </a:rPr>
              <a:t>Based on the video, “Thomas Edison”, Edison      contributed to America: </a:t>
            </a:r>
          </a:p>
          <a:p>
            <a:endParaRPr lang="en-US" altLang="en-US" b="0" dirty="0" smtClean="0">
              <a:solidFill>
                <a:schemeClr val="tx1"/>
              </a:solidFill>
            </a:endParaRPr>
          </a:p>
          <a:p>
            <a:pPr marL="0" indent="0">
              <a:buNone/>
            </a:pPr>
            <a:endParaRPr lang="en-US" altLang="en-US" b="0" dirty="0" smtClean="0">
              <a:solidFill>
                <a:schemeClr val="tx1"/>
              </a:solidFill>
            </a:endParaRPr>
          </a:p>
          <a:p>
            <a:pPr marL="0" indent="0">
              <a:buNone/>
            </a:pPr>
            <a:r>
              <a:rPr lang="en-US" altLang="en-US" sz="1400" b="0" dirty="0" smtClean="0">
                <a:solidFill>
                  <a:schemeClr val="tx1"/>
                </a:solidFill>
              </a:rPr>
              <a:t>Video: </a:t>
            </a:r>
            <a:r>
              <a:rPr lang="en-US" altLang="en-US" sz="1400" b="0" dirty="0" smtClean="0">
                <a:solidFill>
                  <a:schemeClr val="tx1"/>
                </a:solidFill>
                <a:hlinkClick r:id="rId5"/>
              </a:rPr>
              <a:t>http://www.history.com/topics/inventions/thomas-edison</a:t>
            </a:r>
            <a:r>
              <a:rPr lang="en-US" altLang="en-US" sz="1400" b="0" dirty="0" smtClean="0">
                <a:solidFill>
                  <a:schemeClr val="tx1"/>
                </a:solidFill>
              </a:rPr>
              <a:t>  </a:t>
            </a:r>
          </a:p>
        </p:txBody>
      </p:sp>
    </p:spTree>
    <p:extLst>
      <p:ext uri="{BB962C8B-B14F-4D97-AF65-F5344CB8AC3E}">
        <p14:creationId xmlns:p14="http://schemas.microsoft.com/office/powerpoint/2010/main" val="904527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800" dirty="0" smtClean="0">
                <a:solidFill>
                  <a:schemeClr val="tx1"/>
                </a:solidFill>
              </a:rPr>
              <a:t>Andrew Carnegie</a:t>
            </a:r>
            <a:endParaRPr lang="en-US" altLang="en-US" sz="4800" dirty="0">
              <a:solidFill>
                <a:schemeClr val="tx1"/>
              </a:solidFill>
            </a:endParaRPr>
          </a:p>
        </p:txBody>
      </p:sp>
      <p:sp>
        <p:nvSpPr>
          <p:cNvPr id="21507" name="Rectangle 3"/>
          <p:cNvSpPr>
            <a:spLocks noGrp="1" noChangeArrowheads="1"/>
          </p:cNvSpPr>
          <p:nvPr>
            <p:ph type="body" idx="1"/>
          </p:nvPr>
        </p:nvSpPr>
        <p:spPr>
          <a:xfrm>
            <a:off x="0" y="990600"/>
            <a:ext cx="8534400" cy="5638800"/>
          </a:xfrm>
        </p:spPr>
        <p:txBody>
          <a:bodyPr/>
          <a:lstStyle/>
          <a:p>
            <a:r>
              <a:rPr lang="en-US" altLang="en-US" b="0" dirty="0" smtClean="0">
                <a:solidFill>
                  <a:schemeClr val="tx1"/>
                </a:solidFill>
              </a:rPr>
              <a:t>Self-made tycoon in the steel industry</a:t>
            </a:r>
          </a:p>
          <a:p>
            <a:r>
              <a:rPr lang="en-US" altLang="en-US" b="0" dirty="0" smtClean="0">
                <a:solidFill>
                  <a:schemeClr val="tx1"/>
                </a:solidFill>
              </a:rPr>
              <a:t>Owned the Carnegie Steel Corporation in 1889</a:t>
            </a:r>
          </a:p>
          <a:p>
            <a:r>
              <a:rPr lang="en-US" altLang="en-US" b="0" dirty="0" smtClean="0">
                <a:solidFill>
                  <a:schemeClr val="tx1"/>
                </a:solidFill>
              </a:rPr>
              <a:t>Focused on owning entire process of steel industry including the raw resource (iron ore), ships and railroads for transport, and oil for the heating process.</a:t>
            </a:r>
          </a:p>
          <a:p>
            <a:r>
              <a:rPr lang="en-US" altLang="en-US" b="0" dirty="0" smtClean="0">
                <a:solidFill>
                  <a:schemeClr val="tx1"/>
                </a:solidFill>
              </a:rPr>
              <a:t>Sold his business in 1901 to JP Morgan for $200 million    &amp; became the world’s richest man.</a:t>
            </a:r>
          </a:p>
          <a:p>
            <a:r>
              <a:rPr lang="en-US" altLang="en-US" b="0" dirty="0" smtClean="0">
                <a:solidFill>
                  <a:schemeClr val="tx1"/>
                </a:solidFill>
              </a:rPr>
              <a:t>Gave away 90% of his fortune</a:t>
            </a:r>
          </a:p>
          <a:p>
            <a:r>
              <a:rPr lang="en-US" altLang="en-US" b="0" dirty="0" smtClean="0">
                <a:solidFill>
                  <a:schemeClr val="tx1"/>
                </a:solidFill>
              </a:rPr>
              <a:t>Became a life-time philanthropist</a:t>
            </a:r>
          </a:p>
          <a:p>
            <a:pPr lvl="1"/>
            <a:r>
              <a:rPr lang="en-US" altLang="en-US" sz="2400" dirty="0" smtClean="0"/>
              <a:t>Carnegie-Melon University</a:t>
            </a:r>
          </a:p>
          <a:p>
            <a:pPr lvl="1"/>
            <a:r>
              <a:rPr lang="en-US" altLang="en-US" sz="2400" dirty="0" smtClean="0"/>
              <a:t>Carnegie Institute </a:t>
            </a:r>
          </a:p>
          <a:p>
            <a:pPr lvl="1"/>
            <a:r>
              <a:rPr lang="en-US" altLang="en-US" sz="2400" dirty="0" smtClean="0"/>
              <a:t>Millions to libraries, schools, &amp;                               scientific research.</a:t>
            </a:r>
          </a:p>
          <a:p>
            <a:pPr marL="457200" lvl="1" indent="0">
              <a:buNone/>
            </a:pPr>
            <a:r>
              <a:rPr lang="en-US" altLang="en-US" sz="1400" dirty="0" smtClean="0"/>
              <a:t>Video: </a:t>
            </a:r>
            <a:r>
              <a:rPr lang="en-US" altLang="en-US" sz="1400" dirty="0" smtClean="0">
                <a:hlinkClick r:id="rId4"/>
              </a:rPr>
              <a:t>http://www.history.com/topics/andrew-carnegie/videos/the-men-who-built-america-the-american-dream</a:t>
            </a:r>
            <a:endParaRPr lang="en-US" altLang="en-US" sz="1400" dirty="0" smtClean="0"/>
          </a:p>
          <a:p>
            <a:pPr marL="457200" lvl="1" indent="0">
              <a:buNone/>
            </a:pPr>
            <a:r>
              <a:rPr lang="en-US" altLang="en-US" sz="1400" dirty="0" smtClean="0"/>
              <a:t> </a:t>
            </a:r>
          </a:p>
          <a:p>
            <a:pPr marL="457200" lvl="1" indent="0">
              <a:buNone/>
            </a:pPr>
            <a:endParaRPr lang="en-US" altLang="en-US" sz="1400" dirty="0" smtClean="0"/>
          </a:p>
          <a:p>
            <a:pPr marL="457200" lvl="1" indent="0">
              <a:buNone/>
            </a:pPr>
            <a:endParaRPr lang="en-US" altLang="en-US" dirty="0" smtClean="0"/>
          </a:p>
          <a:p>
            <a:pPr lvl="1"/>
            <a:endParaRPr lang="en-US" altLang="en-US" b="0" dirty="0" smtClean="0">
              <a:solidFill>
                <a:schemeClr val="tx1"/>
              </a:solidFill>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27641" y="3505200"/>
            <a:ext cx="2823286" cy="3361113"/>
          </a:xfrm>
          <a:prstGeom prst="rect">
            <a:avLst/>
          </a:prstGeom>
          <a:ln w="28575">
            <a:solidFill>
              <a:schemeClr val="tx1"/>
            </a:solidFill>
          </a:ln>
        </p:spPr>
      </p:pic>
    </p:spTree>
    <p:extLst>
      <p:ext uri="{BB962C8B-B14F-4D97-AF65-F5344CB8AC3E}">
        <p14:creationId xmlns:p14="http://schemas.microsoft.com/office/powerpoint/2010/main" val="421503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800" dirty="0" smtClean="0">
                <a:solidFill>
                  <a:schemeClr val="tx1"/>
                </a:solidFill>
              </a:rPr>
              <a:t>Cornelius Vanderbilt</a:t>
            </a:r>
            <a:endParaRPr lang="en-US" altLang="en-US" sz="4800" dirty="0">
              <a:solidFill>
                <a:schemeClr val="tx1"/>
              </a:solidFill>
            </a:endParaRPr>
          </a:p>
        </p:txBody>
      </p:sp>
      <p:sp>
        <p:nvSpPr>
          <p:cNvPr id="21507" name="Rectangle 3"/>
          <p:cNvSpPr>
            <a:spLocks noGrp="1" noChangeArrowheads="1"/>
          </p:cNvSpPr>
          <p:nvPr>
            <p:ph type="body" idx="1"/>
          </p:nvPr>
        </p:nvSpPr>
        <p:spPr>
          <a:xfrm>
            <a:off x="0" y="990600"/>
            <a:ext cx="8382000" cy="5638800"/>
          </a:xfrm>
        </p:spPr>
        <p:txBody>
          <a:bodyPr/>
          <a:lstStyle/>
          <a:p>
            <a:r>
              <a:rPr lang="en-US" altLang="en-US" b="0" dirty="0" smtClean="0">
                <a:solidFill>
                  <a:schemeClr val="tx1"/>
                </a:solidFill>
              </a:rPr>
              <a:t>Vanderbilt, also called “Commodore Vanderbilt” was a railroad and shipping tycoon.</a:t>
            </a:r>
          </a:p>
          <a:p>
            <a:r>
              <a:rPr lang="en-US" altLang="en-US" b="0" dirty="0" smtClean="0">
                <a:solidFill>
                  <a:schemeClr val="tx1"/>
                </a:solidFill>
              </a:rPr>
              <a:t>Vanderbilt worked hard to make his millions, but he also was ruthless and combative.</a:t>
            </a:r>
          </a:p>
          <a:p>
            <a:r>
              <a:rPr lang="en-US" altLang="en-US" b="0" dirty="0" smtClean="0">
                <a:solidFill>
                  <a:schemeClr val="tx1"/>
                </a:solidFill>
              </a:rPr>
              <a:t>In the early 1800s, he built a monopoly      in the steamboat industry and eventually                  dominated the transcontinental                         steamship lines.</a:t>
            </a:r>
          </a:p>
          <a:p>
            <a:r>
              <a:rPr lang="en-US" altLang="en-US" b="0" dirty="0" smtClean="0">
                <a:solidFill>
                  <a:schemeClr val="tx1"/>
                </a:solidFill>
              </a:rPr>
              <a:t>In the mid-1800s, he began monopolizing                                       the railroad system.</a:t>
            </a:r>
          </a:p>
          <a:p>
            <a:r>
              <a:rPr lang="en-US" altLang="en-US" b="0" dirty="0" smtClean="0">
                <a:solidFill>
                  <a:schemeClr val="tx1"/>
                </a:solidFill>
              </a:rPr>
              <a:t>Philanthropy: Vanderbilt University</a:t>
            </a:r>
          </a:p>
          <a:p>
            <a:endParaRPr lang="en-US" altLang="en-US" b="0" dirty="0" smtClean="0">
              <a:solidFill>
                <a:schemeClr val="tx1"/>
              </a:solidFill>
            </a:endParaRPr>
          </a:p>
          <a:p>
            <a:endParaRPr lang="en-US" altLang="en-US" sz="1400" b="0" dirty="0" smtClean="0">
              <a:solidFill>
                <a:schemeClr val="tx1"/>
              </a:solidFill>
            </a:endParaRPr>
          </a:p>
          <a:p>
            <a:pPr marL="0" indent="0">
              <a:buNone/>
            </a:pPr>
            <a:r>
              <a:rPr lang="en-US" altLang="en-US" sz="1400" b="0" dirty="0" smtClean="0">
                <a:solidFill>
                  <a:schemeClr val="tx1"/>
                </a:solidFill>
              </a:rPr>
              <a:t>Video: </a:t>
            </a:r>
            <a:r>
              <a:rPr lang="en-US" altLang="en-US" sz="1400" b="0" dirty="0" smtClean="0">
                <a:solidFill>
                  <a:schemeClr val="tx1"/>
                </a:solidFill>
                <a:hlinkClick r:id="rId4"/>
              </a:rPr>
              <a:t>http://www.history.com/shows/men-who-built-america/videos/the-men-who-built-america-competitive-nature</a:t>
            </a:r>
            <a:r>
              <a:rPr lang="en-US" altLang="en-US" sz="1400" b="0" dirty="0" smtClean="0">
                <a:solidFill>
                  <a:schemeClr val="tx1"/>
                </a:solidFill>
              </a:rPr>
              <a:t> </a:t>
            </a: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5999" y="2590800"/>
            <a:ext cx="3048001" cy="4267200"/>
          </a:xfrm>
          <a:prstGeom prst="rect">
            <a:avLst/>
          </a:prstGeom>
        </p:spPr>
      </p:pic>
    </p:spTree>
    <p:extLst>
      <p:ext uri="{BB962C8B-B14F-4D97-AF65-F5344CB8AC3E}">
        <p14:creationId xmlns:p14="http://schemas.microsoft.com/office/powerpoint/2010/main" val="1955923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2286000"/>
            <a:ext cx="8839200" cy="1219200"/>
          </a:xfrm>
        </p:spPr>
        <p:txBody>
          <a:bodyPr/>
          <a:lstStyle/>
          <a:p>
            <a:r>
              <a:rPr lang="en-US" b="0" dirty="0"/>
              <a:t>“How did the assembly line and the oil industry impact industrial growth?” </a:t>
            </a:r>
            <a:br>
              <a:rPr lang="en-US" b="0" dirty="0"/>
            </a:br>
            <a:r>
              <a:rPr lang="en-US" b="0" dirty="0" smtClean="0"/>
              <a:t/>
            </a:r>
            <a:br>
              <a:rPr lang="en-US" b="0" dirty="0" smtClean="0"/>
            </a:br>
            <a:r>
              <a:rPr lang="en-US" b="0" dirty="0"/>
              <a:t/>
            </a:r>
            <a:br>
              <a:rPr lang="en-US" b="0" dirty="0"/>
            </a:br>
            <a:r>
              <a:rPr lang="en-US" b="0" dirty="0" smtClean="0"/>
              <a:t/>
            </a:r>
            <a:br>
              <a:rPr lang="en-US" b="0" dirty="0" smtClean="0"/>
            </a:br>
            <a:r>
              <a:rPr lang="en-US" b="0" dirty="0" smtClean="0"/>
              <a:t> </a:t>
            </a:r>
            <a:r>
              <a:rPr lang="en-US" b="0" dirty="0"/>
              <a:t>“Was JP Morgan’s strategy to create wealth beneficial to America?”</a:t>
            </a:r>
            <a:r>
              <a:rPr lang="en-US" b="0" dirty="0" smtClean="0">
                <a:effectLst/>
              </a:rPr>
              <a:t/>
            </a:r>
            <a:br>
              <a:rPr lang="en-US" b="0" dirty="0" smtClean="0">
                <a:effectLst/>
              </a:rPr>
            </a:br>
            <a:r>
              <a:rPr lang="en-US" dirty="0" smtClean="0"/>
              <a:t/>
            </a:r>
            <a:br>
              <a:rPr lang="en-US" dirty="0" smtClean="0"/>
            </a:br>
            <a:endParaRPr lang="en-US" altLang="en-US" dirty="0"/>
          </a:p>
        </p:txBody>
      </p:sp>
    </p:spTree>
    <p:extLst>
      <p:ext uri="{BB962C8B-B14F-4D97-AF65-F5344CB8AC3E}">
        <p14:creationId xmlns:p14="http://schemas.microsoft.com/office/powerpoint/2010/main" val="909252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000" dirty="0" smtClean="0">
                <a:solidFill>
                  <a:schemeClr val="tx1"/>
                </a:solidFill>
              </a:rPr>
              <a:t>Alexander Graham Bell</a:t>
            </a:r>
            <a:endParaRPr lang="en-US" altLang="en-US" sz="4000" dirty="0">
              <a:solidFill>
                <a:schemeClr val="tx1"/>
              </a:solidFill>
            </a:endParaRPr>
          </a:p>
        </p:txBody>
      </p:sp>
      <p:sp>
        <p:nvSpPr>
          <p:cNvPr id="21507" name="Rectangle 3"/>
          <p:cNvSpPr>
            <a:spLocks noGrp="1" noChangeArrowheads="1"/>
          </p:cNvSpPr>
          <p:nvPr>
            <p:ph type="body" idx="1"/>
          </p:nvPr>
        </p:nvSpPr>
        <p:spPr>
          <a:xfrm>
            <a:off x="0" y="990600"/>
            <a:ext cx="8382000" cy="5638800"/>
          </a:xfrm>
        </p:spPr>
        <p:txBody>
          <a:bodyPr/>
          <a:lstStyle/>
          <a:p>
            <a:r>
              <a:rPr lang="en-US" altLang="en-US" b="0" dirty="0" smtClean="0">
                <a:solidFill>
                  <a:schemeClr val="tx1"/>
                </a:solidFill>
              </a:rPr>
              <a:t>Scottish-born inventor of the telephone in 1876.</a:t>
            </a:r>
          </a:p>
          <a:p>
            <a:r>
              <a:rPr lang="en-US" altLang="en-US" b="0" dirty="0" smtClean="0">
                <a:solidFill>
                  <a:schemeClr val="tx1"/>
                </a:solidFill>
              </a:rPr>
              <a:t>Further transformed telecommunications in the world.</a:t>
            </a:r>
          </a:p>
          <a:p>
            <a:r>
              <a:rPr lang="en-US" altLang="en-US" b="0" dirty="0" smtClean="0">
                <a:solidFill>
                  <a:schemeClr val="tx1"/>
                </a:solidFill>
              </a:rPr>
              <a:t>Families could communicate from afar.</a:t>
            </a:r>
          </a:p>
          <a:p>
            <a:r>
              <a:rPr lang="en-US" altLang="en-US" b="0" dirty="0" smtClean="0">
                <a:solidFill>
                  <a:schemeClr val="tx1"/>
                </a:solidFill>
              </a:rPr>
              <a:t>Goods could be ordered and therefore trading increased</a:t>
            </a:r>
          </a:p>
          <a:p>
            <a:pPr marL="0" indent="0">
              <a:buNone/>
            </a:pPr>
            <a:endParaRPr lang="en-US" altLang="en-US" sz="1100" b="0" dirty="0" smtClean="0">
              <a:solidFill>
                <a:schemeClr val="tx1"/>
              </a:solidFill>
            </a:endParaRPr>
          </a:p>
          <a:p>
            <a:pPr marL="0" indent="0">
              <a:buNone/>
            </a:pPr>
            <a:r>
              <a:rPr lang="en-US" altLang="en-US" sz="1400" b="0" dirty="0" smtClean="0">
                <a:solidFill>
                  <a:schemeClr val="tx1"/>
                </a:solidFill>
                <a:hlinkClick r:id="rId4"/>
              </a:rPr>
              <a:t>Video: http://www.history.com/topics/inventions/alexander-graham-bell</a:t>
            </a:r>
            <a:r>
              <a:rPr lang="en-US" altLang="en-US" sz="1400" b="0" dirty="0" smtClean="0">
                <a:solidFill>
                  <a:schemeClr val="tx1"/>
                </a:solidFill>
              </a:rPr>
              <a:t> </a:t>
            </a:r>
          </a:p>
          <a:p>
            <a:endParaRPr lang="en-US" altLang="en-US" b="0" dirty="0">
              <a:solidFill>
                <a:schemeClr val="tx1"/>
              </a:solidFill>
            </a:endParaRPr>
          </a:p>
          <a:p>
            <a:endParaRPr lang="en-US" altLang="en-US" b="0" dirty="0" smtClean="0">
              <a:solidFill>
                <a:schemeClr val="tx1"/>
              </a:solidFill>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56" y="3505200"/>
            <a:ext cx="9063644" cy="3352800"/>
          </a:xfrm>
          <a:prstGeom prst="rect">
            <a:avLst/>
          </a:prstGeom>
        </p:spPr>
      </p:pic>
    </p:spTree>
    <p:extLst>
      <p:ext uri="{BB962C8B-B14F-4D97-AF65-F5344CB8AC3E}">
        <p14:creationId xmlns:p14="http://schemas.microsoft.com/office/powerpoint/2010/main" val="3548952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800" dirty="0" smtClean="0">
                <a:solidFill>
                  <a:schemeClr val="tx1"/>
                </a:solidFill>
              </a:rPr>
              <a:t>Henry Ford</a:t>
            </a:r>
            <a:endParaRPr lang="en-US" altLang="en-US" sz="4800" dirty="0">
              <a:solidFill>
                <a:schemeClr val="tx1"/>
              </a:solidFill>
            </a:endParaRPr>
          </a:p>
        </p:txBody>
      </p:sp>
      <p:sp>
        <p:nvSpPr>
          <p:cNvPr id="21507" name="Rectangle 3"/>
          <p:cNvSpPr>
            <a:spLocks noGrp="1" noChangeArrowheads="1"/>
          </p:cNvSpPr>
          <p:nvPr>
            <p:ph type="body" idx="1"/>
          </p:nvPr>
        </p:nvSpPr>
        <p:spPr>
          <a:xfrm>
            <a:off x="0" y="990600"/>
            <a:ext cx="8382000" cy="5638800"/>
          </a:xfrm>
        </p:spPr>
        <p:txBody>
          <a:bodyPr/>
          <a:lstStyle/>
          <a:p>
            <a:r>
              <a:rPr lang="en-US" altLang="en-US" b="0" dirty="0" smtClean="0">
                <a:solidFill>
                  <a:schemeClr val="tx1"/>
                </a:solidFill>
              </a:rPr>
              <a:t>Founder of the Ford Motor Company.</a:t>
            </a:r>
          </a:p>
          <a:p>
            <a:r>
              <a:rPr lang="en-US" altLang="en-US" b="0" dirty="0" smtClean="0">
                <a:solidFill>
                  <a:schemeClr val="tx1"/>
                </a:solidFill>
              </a:rPr>
              <a:t>One Model T was produced every 24 seconds using his assembly line technology. </a:t>
            </a:r>
          </a:p>
          <a:p>
            <a:r>
              <a:rPr lang="en-US" altLang="en-US" b="0" dirty="0" smtClean="0">
                <a:solidFill>
                  <a:schemeClr val="tx1"/>
                </a:solidFill>
              </a:rPr>
              <a:t>Increased the mass production of vehicles.</a:t>
            </a:r>
          </a:p>
          <a:p>
            <a:r>
              <a:rPr lang="en-US" altLang="en-US" b="0" dirty="0" smtClean="0">
                <a:solidFill>
                  <a:schemeClr val="tx1"/>
                </a:solidFill>
              </a:rPr>
              <a:t>Assembly lines used in all types of manufacturing and processing of goods.</a:t>
            </a:r>
          </a:p>
          <a:p>
            <a:pPr marL="0" indent="0">
              <a:buNone/>
            </a:pPr>
            <a:endParaRPr lang="en-US" altLang="en-US" b="0" dirty="0" smtClean="0">
              <a:solidFill>
                <a:schemeClr val="tx1"/>
              </a:solidFill>
            </a:endParaRPr>
          </a:p>
          <a:p>
            <a:endParaRPr lang="en-US" altLang="en-US" b="0" dirty="0">
              <a:solidFill>
                <a:schemeClr val="tx1"/>
              </a:solidFill>
            </a:endParaRPr>
          </a:p>
          <a:p>
            <a:endParaRPr lang="en-US" altLang="en-US" b="0" dirty="0" smtClean="0">
              <a:solidFill>
                <a:schemeClr val="tx1"/>
              </a:solidFill>
            </a:endParaRPr>
          </a:p>
          <a:p>
            <a:endParaRPr lang="en-US" altLang="en-US" b="0" dirty="0">
              <a:solidFill>
                <a:schemeClr val="tx1"/>
              </a:solidFill>
            </a:endParaRPr>
          </a:p>
          <a:p>
            <a:endParaRPr lang="en-US" altLang="en-US" b="0" dirty="0" smtClean="0">
              <a:solidFill>
                <a:schemeClr val="tx1"/>
              </a:solidFill>
            </a:endParaRPr>
          </a:p>
          <a:p>
            <a:endParaRPr lang="en-US" altLang="en-US" b="0" dirty="0">
              <a:solidFill>
                <a:schemeClr val="tx1"/>
              </a:solidFill>
            </a:endParaRPr>
          </a:p>
          <a:p>
            <a:pPr marL="0" indent="0">
              <a:buNone/>
            </a:pPr>
            <a:endParaRPr lang="en-US" altLang="en-US" b="0" dirty="0" smtClean="0">
              <a:solidFill>
                <a:schemeClr val="tx1"/>
              </a:solidFill>
            </a:endParaRPr>
          </a:p>
          <a:p>
            <a:pPr marL="0" indent="0">
              <a:buNone/>
            </a:pPr>
            <a:r>
              <a:rPr lang="en-US" altLang="en-US" sz="1400" b="0" dirty="0" smtClean="0">
                <a:solidFill>
                  <a:schemeClr val="tx1"/>
                </a:solidFill>
              </a:rPr>
              <a:t>Video: </a:t>
            </a:r>
            <a:r>
              <a:rPr lang="en-US" altLang="en-US" sz="1400" b="0" dirty="0" smtClean="0">
                <a:solidFill>
                  <a:schemeClr val="tx1"/>
                </a:solidFill>
                <a:hlinkClick r:id="rId4"/>
              </a:rPr>
              <a:t>http://www.history.com/topics/henry-ford/videos/the-men-who-built-america-the-every-man</a:t>
            </a:r>
            <a:r>
              <a:rPr lang="en-US" altLang="en-US" sz="1400" b="0" dirty="0" smtClean="0">
                <a:solidFill>
                  <a:schemeClr val="tx1"/>
                </a:solidFill>
              </a:rPr>
              <a:t> </a:t>
            </a:r>
          </a:p>
          <a:p>
            <a:endParaRPr lang="en-US" altLang="en-US" sz="1400" b="0" dirty="0" smtClean="0">
              <a:solidFill>
                <a:schemeClr val="tx1"/>
              </a:solidFill>
            </a:endParaRP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61758" y="3200400"/>
            <a:ext cx="2985013" cy="3682538"/>
          </a:xfrm>
          <a:prstGeom prst="rect">
            <a:avLst/>
          </a:prstGeom>
          <a:ln w="28575">
            <a:solidFill>
              <a:schemeClr val="tx1"/>
            </a:solidFill>
          </a:ln>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400" y="3810000"/>
            <a:ext cx="4191000" cy="2358780"/>
          </a:xfrm>
          <a:prstGeom prst="rect">
            <a:avLst/>
          </a:prstGeom>
          <a:ln w="28575">
            <a:solidFill>
              <a:schemeClr val="tx1"/>
            </a:solidFill>
          </a:ln>
        </p:spPr>
      </p:pic>
    </p:spTree>
    <p:extLst>
      <p:ext uri="{BB962C8B-B14F-4D97-AF65-F5344CB8AC3E}">
        <p14:creationId xmlns:p14="http://schemas.microsoft.com/office/powerpoint/2010/main" val="3849187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400" dirty="0" smtClean="0">
                <a:solidFill>
                  <a:schemeClr val="tx1"/>
                </a:solidFill>
              </a:rPr>
              <a:t>John D. Rockefeller</a:t>
            </a:r>
            <a:endParaRPr lang="en-US" altLang="en-US" sz="4400" dirty="0">
              <a:solidFill>
                <a:schemeClr val="tx1"/>
              </a:solidFill>
            </a:endParaRPr>
          </a:p>
        </p:txBody>
      </p:sp>
      <p:sp>
        <p:nvSpPr>
          <p:cNvPr id="21507" name="Rectangle 3"/>
          <p:cNvSpPr>
            <a:spLocks noGrp="1" noChangeArrowheads="1"/>
          </p:cNvSpPr>
          <p:nvPr>
            <p:ph type="body" idx="1"/>
          </p:nvPr>
        </p:nvSpPr>
        <p:spPr>
          <a:xfrm>
            <a:off x="0" y="990600"/>
            <a:ext cx="8382000" cy="5638800"/>
          </a:xfrm>
        </p:spPr>
        <p:txBody>
          <a:bodyPr/>
          <a:lstStyle/>
          <a:p>
            <a:r>
              <a:rPr lang="en-US" altLang="en-US" b="0" dirty="0" smtClean="0">
                <a:solidFill>
                  <a:schemeClr val="tx1"/>
                </a:solidFill>
              </a:rPr>
              <a:t>One of the wealthiest industrialist who built the Standard Oil Company in the mid-1800s.</a:t>
            </a:r>
          </a:p>
          <a:p>
            <a:r>
              <a:rPr lang="en-US" altLang="en-US" b="0" dirty="0" smtClean="0">
                <a:solidFill>
                  <a:schemeClr val="tx1"/>
                </a:solidFill>
              </a:rPr>
              <a:t>Through the mass purchasing of smaller oil companies, he successfully monopolized the oil industry in 1882.</a:t>
            </a:r>
          </a:p>
          <a:p>
            <a:r>
              <a:rPr lang="en-US" altLang="en-US" b="0" dirty="0" smtClean="0">
                <a:solidFill>
                  <a:schemeClr val="tx1"/>
                </a:solidFill>
              </a:rPr>
              <a:t>His monopolizing techniques led to the government’s passing of anti-trust laws.</a:t>
            </a:r>
          </a:p>
          <a:p>
            <a:r>
              <a:rPr lang="en-US" altLang="en-US" b="0" dirty="0" smtClean="0">
                <a:solidFill>
                  <a:schemeClr val="tx1"/>
                </a:solidFill>
              </a:rPr>
              <a:t>Later in his life, he became a                      philanthropist by donating                                                           millions to education and the arts. </a:t>
            </a:r>
          </a:p>
          <a:p>
            <a:r>
              <a:rPr lang="en-US" altLang="en-US" b="0" dirty="0" smtClean="0">
                <a:solidFill>
                  <a:schemeClr val="tx1"/>
                </a:solidFill>
              </a:rPr>
              <a:t>The University of Chicago,                                               Rockefeller University, and                                                 Rockefeller Foundation still benefit                             from his millions.</a:t>
            </a:r>
          </a:p>
          <a:p>
            <a:pPr marL="0" indent="0">
              <a:buNone/>
            </a:pPr>
            <a:endParaRPr lang="en-US" altLang="en-US" sz="1200" b="0" dirty="0" smtClean="0">
              <a:solidFill>
                <a:schemeClr val="tx1"/>
              </a:solidFill>
            </a:endParaRPr>
          </a:p>
          <a:p>
            <a:pPr marL="0" indent="0">
              <a:buNone/>
            </a:pPr>
            <a:r>
              <a:rPr lang="en-US" altLang="en-US" sz="1400" b="0" dirty="0" smtClean="0">
                <a:solidFill>
                  <a:schemeClr val="tx1"/>
                </a:solidFill>
              </a:rPr>
              <a:t>Video: </a:t>
            </a:r>
            <a:r>
              <a:rPr lang="en-US" altLang="en-US" sz="1400" b="0" dirty="0" smtClean="0">
                <a:solidFill>
                  <a:schemeClr val="tx1"/>
                </a:solidFill>
                <a:hlinkClick r:id="rId4"/>
              </a:rPr>
              <a:t>http://www.history.com/topics/john-d-rockefeller/videos/the-men-who-built-america-monopoly</a:t>
            </a:r>
            <a:r>
              <a:rPr lang="en-US" altLang="en-US" sz="1400" b="0" dirty="0" smtClean="0">
                <a:solidFill>
                  <a:schemeClr val="tx1"/>
                </a:solidFill>
              </a:rPr>
              <a:t> </a:t>
            </a: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4000" y="3657601"/>
            <a:ext cx="3830782" cy="3200400"/>
          </a:xfrm>
          <a:prstGeom prst="rect">
            <a:avLst/>
          </a:prstGeom>
          <a:ln w="28575">
            <a:solidFill>
              <a:schemeClr val="tx1"/>
            </a:solidFill>
          </a:ln>
        </p:spPr>
      </p:pic>
    </p:spTree>
    <p:extLst>
      <p:ext uri="{BB962C8B-B14F-4D97-AF65-F5344CB8AC3E}">
        <p14:creationId xmlns:p14="http://schemas.microsoft.com/office/powerpoint/2010/main" val="1053038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52400" y="1905000"/>
            <a:ext cx="8839200" cy="1219200"/>
          </a:xfrm>
        </p:spPr>
        <p:txBody>
          <a:bodyPr/>
          <a:lstStyle/>
          <a:p>
            <a:pPr algn="ctr"/>
            <a:r>
              <a:rPr lang="en-US" altLang="en-US" sz="5400" dirty="0" smtClean="0"/>
              <a:t>What do you know about</a:t>
            </a:r>
            <a:br>
              <a:rPr lang="en-US" altLang="en-US" sz="5400" dirty="0" smtClean="0"/>
            </a:br>
            <a:r>
              <a:rPr lang="en-US" altLang="en-US" sz="5400" dirty="0" smtClean="0"/>
              <a:t> the Industrial Revolution</a:t>
            </a:r>
            <a:r>
              <a:rPr lang="en-US" altLang="en-US" sz="4000" dirty="0" smtClean="0"/>
              <a:t>?</a:t>
            </a:r>
            <a:endParaRPr lang="en-US" altLang="en-US" sz="4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5400" dirty="0" smtClean="0">
                <a:solidFill>
                  <a:schemeClr val="tx1"/>
                </a:solidFill>
              </a:rPr>
              <a:t>J.P. Morgan</a:t>
            </a:r>
            <a:endParaRPr lang="en-US" altLang="en-US" sz="5400" dirty="0">
              <a:solidFill>
                <a:schemeClr val="tx1"/>
              </a:solidFill>
            </a:endParaRPr>
          </a:p>
        </p:txBody>
      </p:sp>
      <p:sp>
        <p:nvSpPr>
          <p:cNvPr id="21507" name="Rectangle 3"/>
          <p:cNvSpPr>
            <a:spLocks noGrp="1" noChangeArrowheads="1"/>
          </p:cNvSpPr>
          <p:nvPr>
            <p:ph type="body" idx="1"/>
          </p:nvPr>
        </p:nvSpPr>
        <p:spPr>
          <a:xfrm>
            <a:off x="0" y="990600"/>
            <a:ext cx="8382000" cy="5638800"/>
          </a:xfrm>
        </p:spPr>
        <p:txBody>
          <a:bodyPr/>
          <a:lstStyle/>
          <a:p>
            <a:pPr>
              <a:buFont typeface="Arial" panose="020B0604020202020204" pitchFamily="34" charset="0"/>
              <a:buChar char="•"/>
            </a:pPr>
            <a:r>
              <a:rPr lang="en-US" altLang="en-US" b="0" dirty="0" smtClean="0">
                <a:solidFill>
                  <a:schemeClr val="tx1"/>
                </a:solidFill>
              </a:rPr>
              <a:t>Morgan came from a privilege background as his father was in the banking industry.</a:t>
            </a:r>
          </a:p>
          <a:p>
            <a:r>
              <a:rPr lang="en-US" altLang="en-US" b="0" dirty="0" smtClean="0">
                <a:solidFill>
                  <a:schemeClr val="tx1"/>
                </a:solidFill>
              </a:rPr>
              <a:t> J.P. Morgan was one of the wealthiest men in America during the Industrial Revolution.</a:t>
            </a:r>
          </a:p>
          <a:p>
            <a:pPr>
              <a:buFont typeface="Arial" panose="020B0604020202020204" pitchFamily="34" charset="0"/>
              <a:buChar char="•"/>
            </a:pPr>
            <a:r>
              <a:rPr lang="en-US" altLang="en-US" b="0" dirty="0" smtClean="0">
                <a:solidFill>
                  <a:schemeClr val="tx1"/>
                </a:solidFill>
              </a:rPr>
              <a:t>He amassed his wealth by helping fund early industrialists and the eventual purchases of the   Carnegie Steel Company, railroad systems, and    General Electric.</a:t>
            </a:r>
          </a:p>
          <a:p>
            <a:pPr>
              <a:buFont typeface="Arial" panose="020B0604020202020204" pitchFamily="34" charset="0"/>
              <a:buChar char="•"/>
            </a:pPr>
            <a:endParaRPr lang="en-US" altLang="en-US" b="0" dirty="0" smtClean="0">
              <a:solidFill>
                <a:srgbClr val="FF0000"/>
              </a:solidFill>
            </a:endParaRPr>
          </a:p>
          <a:p>
            <a:pPr marL="0" indent="0">
              <a:buNone/>
            </a:pPr>
            <a:r>
              <a:rPr lang="en-US" b="0" i="1" dirty="0" smtClean="0">
                <a:solidFill>
                  <a:srgbClr val="FF0000"/>
                </a:solidFill>
              </a:rPr>
              <a:t>    “If </a:t>
            </a:r>
            <a:r>
              <a:rPr lang="en-US" b="0" i="1" dirty="0">
                <a:solidFill>
                  <a:srgbClr val="FF0000"/>
                </a:solidFill>
              </a:rPr>
              <a:t>you have to ask how much it costs, </a:t>
            </a:r>
            <a:r>
              <a:rPr lang="en-US" b="0" i="1" dirty="0" smtClean="0">
                <a:solidFill>
                  <a:srgbClr val="FF0000"/>
                </a:solidFill>
              </a:rPr>
              <a:t>                          you </a:t>
            </a:r>
            <a:r>
              <a:rPr lang="en-US" b="0" i="1" dirty="0">
                <a:solidFill>
                  <a:srgbClr val="FF0000"/>
                </a:solidFill>
              </a:rPr>
              <a:t>can't afford it.</a:t>
            </a:r>
            <a:endParaRPr lang="en-US" altLang="en-US" b="0" dirty="0" smtClean="0">
              <a:solidFill>
                <a:srgbClr val="FF0000"/>
              </a:solidFill>
            </a:endParaRPr>
          </a:p>
          <a:p>
            <a:pPr marL="0" indent="0">
              <a:buNone/>
            </a:pPr>
            <a:endParaRPr lang="en-US" altLang="en-US" sz="1400" b="0" dirty="0" smtClean="0">
              <a:solidFill>
                <a:schemeClr val="tx1"/>
              </a:solidFill>
            </a:endParaRPr>
          </a:p>
          <a:p>
            <a:pPr marL="0" indent="0">
              <a:buNone/>
            </a:pPr>
            <a:endParaRPr lang="en-US" altLang="en-US" sz="1400" b="0" dirty="0">
              <a:solidFill>
                <a:schemeClr val="tx1"/>
              </a:solidFill>
            </a:endParaRPr>
          </a:p>
          <a:p>
            <a:pPr marL="0" indent="0">
              <a:buNone/>
            </a:pPr>
            <a:r>
              <a:rPr lang="en-US" altLang="en-US" sz="1400" b="0" dirty="0" smtClean="0">
                <a:solidFill>
                  <a:schemeClr val="tx1"/>
                </a:solidFill>
              </a:rPr>
              <a:t>Video: </a:t>
            </a:r>
            <a:r>
              <a:rPr lang="en-US" altLang="en-US" sz="1400" b="0" dirty="0" smtClean="0">
                <a:solidFill>
                  <a:schemeClr val="tx1"/>
                </a:solidFill>
                <a:hlinkClick r:id="rId4"/>
              </a:rPr>
              <a:t>http://www.history.com/shows/men-who-built-america/videos/the-men-who-built-america-from-rich-to-richer</a:t>
            </a:r>
            <a:r>
              <a:rPr lang="en-US" altLang="en-US" sz="1400" b="0" dirty="0" smtClean="0">
                <a:solidFill>
                  <a:schemeClr val="tx1"/>
                </a:solidFill>
              </a:rPr>
              <a:t> </a:t>
            </a: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0207" y="3733800"/>
            <a:ext cx="3270418" cy="3106189"/>
          </a:xfrm>
          <a:prstGeom prst="rect">
            <a:avLst/>
          </a:prstGeom>
        </p:spPr>
      </p:pic>
    </p:spTree>
    <p:extLst>
      <p:ext uri="{BB962C8B-B14F-4D97-AF65-F5344CB8AC3E}">
        <p14:creationId xmlns:p14="http://schemas.microsoft.com/office/powerpoint/2010/main" val="191184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811" y="2057400"/>
            <a:ext cx="8839200" cy="1219200"/>
          </a:xfrm>
        </p:spPr>
        <p:txBody>
          <a:bodyPr/>
          <a:lstStyle/>
          <a:p>
            <a:r>
              <a:rPr lang="en-US" sz="4800" dirty="0" smtClean="0"/>
              <a:t>Monopolies and Muckrakers</a:t>
            </a:r>
            <a:endParaRPr lang="en-US" sz="4800" dirty="0"/>
          </a:p>
        </p:txBody>
      </p:sp>
    </p:spTree>
    <p:extLst>
      <p:ext uri="{BB962C8B-B14F-4D97-AF65-F5344CB8AC3E}">
        <p14:creationId xmlns:p14="http://schemas.microsoft.com/office/powerpoint/2010/main" val="1828621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9095" y="-34636"/>
            <a:ext cx="8758844" cy="1143000"/>
          </a:xfrm>
        </p:spPr>
        <p:txBody>
          <a:bodyPr/>
          <a:lstStyle/>
          <a:p>
            <a:pPr algn="ctr"/>
            <a:r>
              <a:rPr lang="en-US" altLang="en-US" sz="4800" dirty="0" smtClean="0">
                <a:solidFill>
                  <a:schemeClr val="tx1"/>
                </a:solidFill>
              </a:rPr>
              <a:t>Monopolies</a:t>
            </a:r>
            <a:endParaRPr lang="en-US" altLang="en-US" sz="4800" dirty="0">
              <a:solidFill>
                <a:schemeClr val="tx1"/>
              </a:solidFill>
            </a:endParaRPr>
          </a:p>
        </p:txBody>
      </p:sp>
      <p:sp>
        <p:nvSpPr>
          <p:cNvPr id="21507" name="Rectangle 3"/>
          <p:cNvSpPr>
            <a:spLocks noGrp="1" noChangeArrowheads="1"/>
          </p:cNvSpPr>
          <p:nvPr>
            <p:ph type="body" idx="1"/>
          </p:nvPr>
        </p:nvSpPr>
        <p:spPr>
          <a:xfrm>
            <a:off x="0" y="990600"/>
            <a:ext cx="8382000" cy="5638800"/>
          </a:xfrm>
        </p:spPr>
        <p:txBody>
          <a:bodyPr/>
          <a:lstStyle/>
          <a:p>
            <a:r>
              <a:rPr lang="en-US" altLang="en-US" b="0" dirty="0" smtClean="0">
                <a:solidFill>
                  <a:schemeClr val="tx1"/>
                </a:solidFill>
              </a:rPr>
              <a:t>A monopoly is when a company controls most if not all of a desired product.</a:t>
            </a:r>
          </a:p>
          <a:p>
            <a:r>
              <a:rPr lang="en-US" altLang="en-US" b="0" dirty="0" smtClean="0">
                <a:solidFill>
                  <a:schemeClr val="tx1"/>
                </a:solidFill>
              </a:rPr>
              <a:t>Monopolies happen when a company buys its competition and/or lowers its product’s cost so the competition can’t compete.</a:t>
            </a:r>
          </a:p>
          <a:p>
            <a:r>
              <a:rPr lang="en-US" altLang="en-US" b="0" dirty="0" smtClean="0">
                <a:solidFill>
                  <a:schemeClr val="tx1"/>
                </a:solidFill>
              </a:rPr>
              <a:t>Monopolies are great for the company as it can make millions because the product is in demand and it can be sold at a high cost. </a:t>
            </a:r>
          </a:p>
          <a:p>
            <a:r>
              <a:rPr lang="en-US" altLang="en-US" b="0" dirty="0" smtClean="0">
                <a:solidFill>
                  <a:schemeClr val="tx1"/>
                </a:solidFill>
              </a:rPr>
              <a:t>Monopolies do not allow competition. Competition benefits the consumer because he/she gets a         higher quality product at a lower price.</a:t>
            </a:r>
          </a:p>
          <a:p>
            <a:r>
              <a:rPr lang="en-US" altLang="en-US" b="0" dirty="0" smtClean="0">
                <a:solidFill>
                  <a:schemeClr val="tx1"/>
                </a:solidFill>
              </a:rPr>
              <a:t>Monopolies do not allow other Americans to be prosperous. </a:t>
            </a:r>
          </a:p>
        </p:txBody>
      </p:sp>
    </p:spTree>
    <p:extLst>
      <p:ext uri="{BB962C8B-B14F-4D97-AF65-F5344CB8AC3E}">
        <p14:creationId xmlns:p14="http://schemas.microsoft.com/office/powerpoint/2010/main" val="5910217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000" dirty="0" smtClean="0">
                <a:solidFill>
                  <a:schemeClr val="tx1"/>
                </a:solidFill>
              </a:rPr>
              <a:t>Muckrakers</a:t>
            </a:r>
            <a:endParaRPr lang="en-US" altLang="en-US" sz="4000" dirty="0">
              <a:solidFill>
                <a:schemeClr val="tx1"/>
              </a:solidFill>
            </a:endParaRPr>
          </a:p>
        </p:txBody>
      </p:sp>
      <p:sp>
        <p:nvSpPr>
          <p:cNvPr id="21507" name="Rectangle 3"/>
          <p:cNvSpPr>
            <a:spLocks noGrp="1" noChangeArrowheads="1"/>
          </p:cNvSpPr>
          <p:nvPr>
            <p:ph type="body" idx="1"/>
          </p:nvPr>
        </p:nvSpPr>
        <p:spPr>
          <a:xfrm>
            <a:off x="26324" y="762000"/>
            <a:ext cx="8382000" cy="5638800"/>
          </a:xfrm>
        </p:spPr>
        <p:txBody>
          <a:bodyPr/>
          <a:lstStyle/>
          <a:p>
            <a:r>
              <a:rPr lang="en-US" altLang="en-US" b="0" dirty="0" smtClean="0">
                <a:solidFill>
                  <a:schemeClr val="tx1"/>
                </a:solidFill>
              </a:rPr>
              <a:t>Muckrakers, investigative reporters, who exposed the horrors of working and living conditions as well as the problems with monopolies, were successful in getting reforms during the later half of the Industrialization Era.</a:t>
            </a:r>
          </a:p>
          <a:p>
            <a:r>
              <a:rPr lang="en-US" altLang="en-US" b="0" dirty="0" smtClean="0">
                <a:solidFill>
                  <a:schemeClr val="tx1"/>
                </a:solidFill>
              </a:rPr>
              <a:t>This time eventually became known as the Progressive Era.</a:t>
            </a:r>
          </a:p>
          <a:p>
            <a:r>
              <a:rPr lang="en-US" altLang="en-US" b="0" dirty="0" smtClean="0">
                <a:solidFill>
                  <a:schemeClr val="tx1"/>
                </a:solidFill>
              </a:rPr>
              <a:t>Muckraker, Ida Tarbell, investigated the Standard Oil Company and accused the company in using unfair tactics to put smaller oil companies out of business.</a:t>
            </a:r>
          </a:p>
          <a:p>
            <a:r>
              <a:rPr lang="en-US" altLang="en-US" b="0" dirty="0" smtClean="0">
                <a:solidFill>
                  <a:schemeClr val="tx1"/>
                </a:solidFill>
              </a:rPr>
              <a:t>The government took note, and the company was   forced to break up as the Supreme Court in 1911,    ruled that the Standard Oil Company violated             the Sherman Anti-Trust Act.</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1400" y="5105400"/>
            <a:ext cx="1756756" cy="1756756"/>
          </a:xfrm>
          <a:prstGeom prst="rect">
            <a:avLst/>
          </a:prstGeom>
          <a:ln w="28575">
            <a:solidFill>
              <a:schemeClr val="tx1"/>
            </a:solidFill>
          </a:ln>
        </p:spPr>
      </p:pic>
    </p:spTree>
    <p:extLst>
      <p:ext uri="{BB962C8B-B14F-4D97-AF65-F5344CB8AC3E}">
        <p14:creationId xmlns:p14="http://schemas.microsoft.com/office/powerpoint/2010/main" val="16653250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09451"/>
            <a:ext cx="8758844" cy="1143000"/>
          </a:xfrm>
        </p:spPr>
        <p:txBody>
          <a:bodyPr/>
          <a:lstStyle/>
          <a:p>
            <a:pPr algn="ctr"/>
            <a:r>
              <a:rPr lang="en-US" altLang="en-US" sz="4000" dirty="0" smtClean="0">
                <a:solidFill>
                  <a:schemeClr val="tx1"/>
                </a:solidFill>
              </a:rPr>
              <a:t>Sherman Anti-Trust Act</a:t>
            </a:r>
            <a:endParaRPr lang="en-US" altLang="en-US" sz="4000" dirty="0">
              <a:solidFill>
                <a:schemeClr val="tx1"/>
              </a:solidFill>
            </a:endParaRPr>
          </a:p>
        </p:txBody>
      </p:sp>
      <p:sp>
        <p:nvSpPr>
          <p:cNvPr id="21507" name="Rectangle 3"/>
          <p:cNvSpPr>
            <a:spLocks noGrp="1" noChangeArrowheads="1"/>
          </p:cNvSpPr>
          <p:nvPr>
            <p:ph type="body" idx="1"/>
          </p:nvPr>
        </p:nvSpPr>
        <p:spPr>
          <a:xfrm>
            <a:off x="80356" y="1219200"/>
            <a:ext cx="8382000" cy="5638800"/>
          </a:xfrm>
        </p:spPr>
        <p:txBody>
          <a:bodyPr/>
          <a:lstStyle/>
          <a:p>
            <a:r>
              <a:rPr lang="en-US" altLang="en-US" b="0" dirty="0" smtClean="0">
                <a:solidFill>
                  <a:schemeClr val="tx1"/>
                </a:solidFill>
              </a:rPr>
              <a:t>Congress passed the Sherman Anti-Trust Act in 1890.</a:t>
            </a:r>
          </a:p>
          <a:p>
            <a:r>
              <a:rPr lang="en-US" altLang="en-US" b="0" dirty="0" smtClean="0">
                <a:solidFill>
                  <a:schemeClr val="tx1"/>
                </a:solidFill>
              </a:rPr>
              <a:t>The Act prohibited trusts.</a:t>
            </a:r>
          </a:p>
          <a:p>
            <a:r>
              <a:rPr lang="en-US" b="0" dirty="0" smtClean="0">
                <a:solidFill>
                  <a:schemeClr val="tx1"/>
                </a:solidFill>
              </a:rPr>
              <a:t>A trust occurs when a </a:t>
            </a:r>
            <a:r>
              <a:rPr lang="en-US" b="0" dirty="0">
                <a:solidFill>
                  <a:schemeClr val="tx1"/>
                </a:solidFill>
              </a:rPr>
              <a:t>company of several owners (trustees) that collectively purchase their competition </a:t>
            </a:r>
            <a:r>
              <a:rPr lang="en-US" b="0" dirty="0" smtClean="0">
                <a:solidFill>
                  <a:schemeClr val="tx1"/>
                </a:solidFill>
              </a:rPr>
              <a:t> so </a:t>
            </a:r>
            <a:r>
              <a:rPr lang="en-US" b="0" dirty="0">
                <a:solidFill>
                  <a:schemeClr val="tx1"/>
                </a:solidFill>
              </a:rPr>
              <a:t>that they create one large company. This will therefore create a monopolistic company</a:t>
            </a:r>
            <a:r>
              <a:rPr lang="en-US" b="0" dirty="0" smtClean="0">
                <a:solidFill>
                  <a:schemeClr val="tx1"/>
                </a:solidFill>
              </a:rPr>
              <a:t>.</a:t>
            </a:r>
          </a:p>
          <a:p>
            <a:r>
              <a:rPr lang="en-US" b="0" dirty="0" smtClean="0">
                <a:solidFill>
                  <a:schemeClr val="tx1"/>
                </a:solidFill>
              </a:rPr>
              <a:t>In 1914, the</a:t>
            </a:r>
            <a:r>
              <a:rPr lang="en-US" b="0" dirty="0">
                <a:solidFill>
                  <a:schemeClr val="tx1"/>
                </a:solidFill>
              </a:rPr>
              <a:t> </a:t>
            </a:r>
            <a:r>
              <a:rPr lang="en-US" dirty="0">
                <a:solidFill>
                  <a:schemeClr val="tx1"/>
                </a:solidFill>
              </a:rPr>
              <a:t>Clayton Antitrust Act</a:t>
            </a:r>
            <a:r>
              <a:rPr lang="en-US" b="0" dirty="0">
                <a:solidFill>
                  <a:schemeClr val="tx1"/>
                </a:solidFill>
              </a:rPr>
              <a:t> </a:t>
            </a:r>
            <a:r>
              <a:rPr lang="en-US" b="0" dirty="0" smtClean="0">
                <a:solidFill>
                  <a:schemeClr val="tx1"/>
                </a:solidFill>
              </a:rPr>
              <a:t>was added to      include topics </a:t>
            </a:r>
            <a:r>
              <a:rPr lang="en-US" b="0" dirty="0">
                <a:solidFill>
                  <a:schemeClr val="tx1"/>
                </a:solidFill>
              </a:rPr>
              <a:t>such as price discrimination, price </a:t>
            </a:r>
            <a:r>
              <a:rPr lang="en-US" b="0" dirty="0" smtClean="0">
                <a:solidFill>
                  <a:schemeClr val="tx1"/>
                </a:solidFill>
              </a:rPr>
              <a:t>    fixing </a:t>
            </a:r>
            <a:r>
              <a:rPr lang="en-US" b="0" dirty="0">
                <a:solidFill>
                  <a:schemeClr val="tx1"/>
                </a:solidFill>
              </a:rPr>
              <a:t>and unfair business practices</a:t>
            </a:r>
            <a:r>
              <a:rPr lang="en-US" b="0" dirty="0" smtClean="0">
                <a:solidFill>
                  <a:schemeClr val="tx1"/>
                </a:solidFill>
              </a:rPr>
              <a:t>.</a:t>
            </a:r>
          </a:p>
          <a:p>
            <a:pPr marL="0" indent="0">
              <a:buNone/>
            </a:pPr>
            <a:endParaRPr lang="en-US" sz="1400" b="0" dirty="0" smtClean="0">
              <a:solidFill>
                <a:schemeClr val="tx1"/>
              </a:solidFill>
            </a:endParaRPr>
          </a:p>
          <a:p>
            <a:pPr marL="0" indent="0">
              <a:buNone/>
            </a:pPr>
            <a:endParaRPr lang="en-US" sz="1400" b="0" dirty="0">
              <a:solidFill>
                <a:schemeClr val="tx1"/>
              </a:solidFill>
            </a:endParaRPr>
          </a:p>
          <a:p>
            <a:pPr marL="0" indent="0">
              <a:buNone/>
            </a:pPr>
            <a:endParaRPr lang="en-US" sz="1400" b="0" dirty="0" smtClean="0">
              <a:solidFill>
                <a:schemeClr val="tx1"/>
              </a:solidFill>
            </a:endParaRPr>
          </a:p>
          <a:p>
            <a:pPr marL="0" indent="0">
              <a:buNone/>
            </a:pPr>
            <a:r>
              <a:rPr lang="en-US" sz="1400" b="0" dirty="0" smtClean="0">
                <a:solidFill>
                  <a:schemeClr val="tx1"/>
                </a:solidFill>
              </a:rPr>
              <a:t>Video: </a:t>
            </a:r>
            <a:r>
              <a:rPr lang="en-US" sz="1400" b="0" dirty="0" smtClean="0">
                <a:solidFill>
                  <a:schemeClr val="tx1"/>
                </a:solidFill>
                <a:hlinkClick r:id="rId4"/>
              </a:rPr>
              <a:t>http://www.investopedia.com/articles/economics/08/hammer-antitrust.asp</a:t>
            </a:r>
            <a:r>
              <a:rPr lang="en-US" sz="1400" b="0" dirty="0" smtClean="0">
                <a:solidFill>
                  <a:schemeClr val="tx1"/>
                </a:solidFill>
              </a:rPr>
              <a:t> </a:t>
            </a:r>
          </a:p>
        </p:txBody>
      </p:sp>
    </p:spTree>
    <p:extLst>
      <p:ext uri="{BB962C8B-B14F-4D97-AF65-F5344CB8AC3E}">
        <p14:creationId xmlns:p14="http://schemas.microsoft.com/office/powerpoint/2010/main" val="1715560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1752600"/>
            <a:ext cx="8839200" cy="1219200"/>
          </a:xfrm>
        </p:spPr>
        <p:txBody>
          <a:bodyPr/>
          <a:lstStyle/>
          <a:p>
            <a:r>
              <a:rPr lang="en-US" altLang="en-US" dirty="0" smtClean="0"/>
              <a:t>Transfer to Immigration PPT</a:t>
            </a:r>
            <a:endParaRPr lang="en-US" altLang="en-US" dirty="0"/>
          </a:p>
        </p:txBody>
      </p:sp>
    </p:spTree>
    <p:extLst>
      <p:ext uri="{BB962C8B-B14F-4D97-AF65-F5344CB8AC3E}">
        <p14:creationId xmlns:p14="http://schemas.microsoft.com/office/powerpoint/2010/main" val="24610713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2209800"/>
            <a:ext cx="8839200" cy="1219200"/>
          </a:xfrm>
        </p:spPr>
        <p:txBody>
          <a:bodyPr/>
          <a:lstStyle/>
          <a:p>
            <a:r>
              <a:rPr lang="en-US" sz="3600" b="0" dirty="0"/>
              <a:t>“Was the rapid rate of industrialization worth the safety of its workers? </a:t>
            </a:r>
            <a:r>
              <a:rPr lang="en-US" sz="3600" b="0" dirty="0" smtClean="0"/>
              <a:t/>
            </a:r>
            <a:br>
              <a:rPr lang="en-US" sz="3600" b="0" dirty="0" smtClean="0"/>
            </a:br>
            <a:r>
              <a:rPr lang="en-US" sz="3600" b="0" dirty="0"/>
              <a:t/>
            </a:r>
            <a:br>
              <a:rPr lang="en-US" sz="3600" b="0" dirty="0"/>
            </a:br>
            <a:r>
              <a:rPr lang="en-US" sz="3600" b="0" dirty="0" smtClean="0"/>
              <a:t/>
            </a:r>
            <a:br>
              <a:rPr lang="en-US" sz="3600" b="0" dirty="0" smtClean="0"/>
            </a:br>
            <a:r>
              <a:rPr lang="en-US" sz="3600" b="0" dirty="0" smtClean="0"/>
              <a:t>“</a:t>
            </a:r>
            <a:r>
              <a:rPr lang="en-US" sz="3600" b="0" dirty="0"/>
              <a:t>How can citizens create change?”</a:t>
            </a:r>
            <a:r>
              <a:rPr lang="en-US" sz="3600" b="0" dirty="0" smtClean="0">
                <a:effectLst/>
              </a:rPr>
              <a:t/>
            </a:r>
            <a:br>
              <a:rPr lang="en-US" sz="3600" b="0" dirty="0" smtClean="0">
                <a:effectLst/>
              </a:rPr>
            </a:br>
            <a:r>
              <a:rPr lang="en-US" dirty="0" smtClean="0"/>
              <a:t/>
            </a:r>
            <a:br>
              <a:rPr lang="en-US" dirty="0" smtClean="0"/>
            </a:br>
            <a:endParaRPr lang="en-US" altLang="en-US" dirty="0"/>
          </a:p>
        </p:txBody>
      </p:sp>
    </p:spTree>
    <p:extLst>
      <p:ext uri="{BB962C8B-B14F-4D97-AF65-F5344CB8AC3E}">
        <p14:creationId xmlns:p14="http://schemas.microsoft.com/office/powerpoint/2010/main" val="42916959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ltLang="en-US" dirty="0" smtClean="0"/>
              <a:t>Graffiti Collages</a:t>
            </a:r>
            <a:endParaRPr lang="en-US" altLang="en-US" dirty="0"/>
          </a:p>
        </p:txBody>
      </p:sp>
      <p:sp>
        <p:nvSpPr>
          <p:cNvPr id="23555" name="Rectangle 3"/>
          <p:cNvSpPr>
            <a:spLocks noGrp="1" noChangeArrowheads="1"/>
          </p:cNvSpPr>
          <p:nvPr>
            <p:ph type="body" idx="1"/>
          </p:nvPr>
        </p:nvSpPr>
        <p:spPr/>
        <p:txBody>
          <a:bodyPr/>
          <a:lstStyle/>
          <a:p>
            <a:r>
              <a:rPr lang="en-US" altLang="en-US" dirty="0"/>
              <a:t>Your Subtopics Go Here</a:t>
            </a:r>
          </a:p>
        </p:txBody>
      </p:sp>
    </p:spTree>
    <p:extLst>
      <p:ext uri="{BB962C8B-B14F-4D97-AF65-F5344CB8AC3E}">
        <p14:creationId xmlns:p14="http://schemas.microsoft.com/office/powerpoint/2010/main" val="39182699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24401" y="304800"/>
            <a:ext cx="4419598" cy="2895600"/>
          </a:xfrm>
          <a:prstGeom prst="rect">
            <a:avLst/>
          </a:prstGeom>
        </p:spPr>
      </p:pic>
      <p:sp>
        <p:nvSpPr>
          <p:cNvPr id="2" name="Title 1"/>
          <p:cNvSpPr>
            <a:spLocks noGrp="1"/>
          </p:cNvSpPr>
          <p:nvPr>
            <p:ph type="title"/>
          </p:nvPr>
        </p:nvSpPr>
        <p:spPr>
          <a:xfrm>
            <a:off x="152400" y="0"/>
            <a:ext cx="8839200" cy="827116"/>
          </a:xfrm>
        </p:spPr>
        <p:txBody>
          <a:bodyPr/>
          <a:lstStyle/>
          <a:p>
            <a:r>
              <a:rPr lang="en-US" dirty="0" smtClean="0"/>
              <a:t>Monday, March 19, 2018</a:t>
            </a:r>
            <a:endParaRPr lang="en-US" dirty="0"/>
          </a:p>
        </p:txBody>
      </p:sp>
      <p:sp>
        <p:nvSpPr>
          <p:cNvPr id="3" name="Content Placeholder 2"/>
          <p:cNvSpPr>
            <a:spLocks noGrp="1"/>
          </p:cNvSpPr>
          <p:nvPr>
            <p:ph idx="1"/>
          </p:nvPr>
        </p:nvSpPr>
        <p:spPr>
          <a:xfrm>
            <a:off x="0" y="533400"/>
            <a:ext cx="4724400" cy="6324600"/>
          </a:xfrm>
        </p:spPr>
        <p:txBody>
          <a:bodyPr/>
          <a:lstStyle/>
          <a:p>
            <a:pPr marL="0" indent="0">
              <a:buNone/>
            </a:pPr>
            <a:r>
              <a:rPr lang="en-US" sz="2000" b="0" dirty="0"/>
              <a:t>During the Industrial Revolution poor children often worked full time jobs in order to help support their families. Children as young as four years old worked long hours in factories under dangerous conditions. The practice of child labor continued throughout much of the Industrial Revolution until laws were eventually passed that made child labor </a:t>
            </a:r>
            <a:r>
              <a:rPr lang="en-US" sz="2000" b="0" dirty="0" smtClean="0"/>
              <a:t>illegal.</a:t>
            </a:r>
          </a:p>
          <a:p>
            <a:pPr marL="0" indent="0">
              <a:buNone/>
            </a:pPr>
            <a:r>
              <a:rPr lang="en-US" sz="2000" b="0" u="sng" dirty="0" smtClean="0"/>
              <a:t>Lewis Hines, an  </a:t>
            </a:r>
            <a:r>
              <a:rPr lang="en-US" sz="2000" b="0" u="sng" dirty="0"/>
              <a:t>investigative photographer for the National Child Labor </a:t>
            </a:r>
            <a:r>
              <a:rPr lang="en-US" sz="2000" b="0" u="sng" dirty="0" smtClean="0"/>
              <a:t>Committee, was hired to tell the story of child labor through photographs.</a:t>
            </a:r>
          </a:p>
          <a:p>
            <a:pPr marL="0" indent="0">
              <a:buNone/>
            </a:pPr>
            <a:r>
              <a:rPr lang="en-US" sz="2000" i="1" u="sng" dirty="0" smtClean="0"/>
              <a:t>What do these photographs reveal to the public?</a:t>
            </a:r>
          </a:p>
          <a:p>
            <a:pPr marL="0" indent="0">
              <a:buNone/>
            </a:pPr>
            <a:r>
              <a:rPr lang="en-US" sz="2000" i="1" u="sng" dirty="0" smtClean="0"/>
              <a:t>How might child labor affect the children as adults?</a:t>
            </a:r>
          </a:p>
          <a:p>
            <a:pPr marL="0" indent="0">
              <a:buNone/>
            </a:pPr>
            <a:r>
              <a:rPr lang="en-US" sz="2000" dirty="0"/>
              <a:t/>
            </a:r>
            <a:br>
              <a:rPr lang="en-US" sz="2000" dirty="0"/>
            </a:br>
            <a:r>
              <a:rPr lang="en-US" sz="2000" dirty="0"/>
              <a:t/>
            </a:r>
            <a:br>
              <a:rPr lang="en-US" sz="2000" dirty="0"/>
            </a:br>
            <a:endParaRPr lang="en-US" sz="2000" dirty="0"/>
          </a:p>
        </p:txBody>
      </p:sp>
      <p:pic>
        <p:nvPicPr>
          <p:cNvPr id="5" name="Picture 4"/>
          <p:cNvPicPr>
            <a:picLocks noChangeAspect="1"/>
          </p:cNvPicPr>
          <p:nvPr/>
        </p:nvPicPr>
        <p:blipFill>
          <a:blip r:embed="rId3"/>
          <a:stretch>
            <a:fillRect/>
          </a:stretch>
        </p:blipFill>
        <p:spPr>
          <a:xfrm>
            <a:off x="4724400" y="3505200"/>
            <a:ext cx="4419599" cy="3352800"/>
          </a:xfrm>
          <a:prstGeom prst="rect">
            <a:avLst/>
          </a:prstGeom>
        </p:spPr>
      </p:pic>
    </p:spTree>
    <p:extLst>
      <p:ext uri="{BB962C8B-B14F-4D97-AF65-F5344CB8AC3E}">
        <p14:creationId xmlns:p14="http://schemas.microsoft.com/office/powerpoint/2010/main" val="2835654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400" dirty="0" smtClean="0">
                <a:solidFill>
                  <a:schemeClr val="tx1"/>
                </a:solidFill>
              </a:rPr>
              <a:t>Working Conditions</a:t>
            </a:r>
            <a:endParaRPr lang="en-US" altLang="en-US" sz="4400" dirty="0">
              <a:solidFill>
                <a:schemeClr val="tx1"/>
              </a:solidFill>
            </a:endParaRPr>
          </a:p>
        </p:txBody>
      </p:sp>
      <p:sp>
        <p:nvSpPr>
          <p:cNvPr id="21507" name="Rectangle 3"/>
          <p:cNvSpPr>
            <a:spLocks noGrp="1" noChangeArrowheads="1"/>
          </p:cNvSpPr>
          <p:nvPr>
            <p:ph type="body" idx="1"/>
          </p:nvPr>
        </p:nvSpPr>
        <p:spPr>
          <a:xfrm>
            <a:off x="26324" y="762000"/>
            <a:ext cx="8382000" cy="5638800"/>
          </a:xfrm>
        </p:spPr>
        <p:txBody>
          <a:bodyPr/>
          <a:lstStyle/>
          <a:p>
            <a:r>
              <a:rPr lang="en-US" altLang="en-US" b="0" dirty="0" smtClean="0">
                <a:solidFill>
                  <a:schemeClr val="tx1"/>
                </a:solidFill>
              </a:rPr>
              <a:t>Employers were not required by law to protect their workers from safety hazards such as providing health insurance, clean air, adequate lighting, non-slip floors, and protective ear and eye gear.</a:t>
            </a:r>
          </a:p>
          <a:p>
            <a:r>
              <a:rPr lang="en-US" altLang="en-US" b="0" dirty="0" smtClean="0">
                <a:solidFill>
                  <a:schemeClr val="tx1"/>
                </a:solidFill>
              </a:rPr>
              <a:t>Employers could fire anyone without cause, pay anything they wanted, and work their employers for any amount of hours.</a:t>
            </a:r>
          </a:p>
          <a:p>
            <a:r>
              <a:rPr lang="en-US" altLang="en-US" b="0" dirty="0" smtClean="0">
                <a:solidFill>
                  <a:schemeClr val="tx1"/>
                </a:solidFill>
              </a:rPr>
              <a:t>People were severely injured or even died in the workplace and they could do nothing about it.</a:t>
            </a:r>
          </a:p>
          <a:p>
            <a:r>
              <a:rPr lang="en-US" altLang="en-US" b="0" dirty="0" smtClean="0">
                <a:solidFill>
                  <a:schemeClr val="tx1"/>
                </a:solidFill>
              </a:rPr>
              <a:t>Muckrakers went undercover into these workplaces              and documented these horrors.</a:t>
            </a:r>
          </a:p>
          <a:p>
            <a:r>
              <a:rPr lang="en-US" altLang="en-US" b="0" dirty="0" smtClean="0">
                <a:solidFill>
                  <a:schemeClr val="tx1"/>
                </a:solidFill>
              </a:rPr>
              <a:t>Upton Sinclair’s </a:t>
            </a:r>
            <a:r>
              <a:rPr lang="en-US" altLang="en-US" b="0" i="1" dirty="0" smtClean="0">
                <a:solidFill>
                  <a:schemeClr val="tx1"/>
                </a:solidFill>
              </a:rPr>
              <a:t>The Jungle </a:t>
            </a:r>
            <a:r>
              <a:rPr lang="en-US" altLang="en-US" b="0" dirty="0" smtClean="0">
                <a:solidFill>
                  <a:schemeClr val="tx1"/>
                </a:solidFill>
              </a:rPr>
              <a:t>exposed the dirty        secrets which helped the government to                create laws to protect the American worker. </a:t>
            </a:r>
          </a:p>
          <a:p>
            <a:endParaRPr lang="en-US" altLang="en-US" b="0" dirty="0" smtClean="0">
              <a:solidFill>
                <a:schemeClr val="tx1"/>
              </a:solidFill>
            </a:endParaRPr>
          </a:p>
        </p:txBody>
      </p:sp>
    </p:spTree>
    <p:extLst>
      <p:ext uri="{BB962C8B-B14F-4D97-AF65-F5344CB8AC3E}">
        <p14:creationId xmlns:p14="http://schemas.microsoft.com/office/powerpoint/2010/main" val="859458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3960" y="152400"/>
            <a:ext cx="7467600" cy="1143000"/>
          </a:xfrm>
        </p:spPr>
        <p:txBody>
          <a:bodyPr/>
          <a:lstStyle/>
          <a:p>
            <a:pPr algn="ctr"/>
            <a:r>
              <a:rPr lang="en-US" altLang="en-US" sz="6000" dirty="0" smtClean="0">
                <a:solidFill>
                  <a:schemeClr val="tx1"/>
                </a:solidFill>
              </a:rPr>
              <a:t>Graffiti Collages</a:t>
            </a:r>
            <a:endParaRPr lang="en-US" altLang="en-US" sz="6000" dirty="0">
              <a:solidFill>
                <a:schemeClr val="tx1"/>
              </a:solidFill>
            </a:endParaRPr>
          </a:p>
        </p:txBody>
      </p:sp>
      <p:sp>
        <p:nvSpPr>
          <p:cNvPr id="21507" name="Rectangle 3"/>
          <p:cNvSpPr>
            <a:spLocks noGrp="1" noChangeArrowheads="1"/>
          </p:cNvSpPr>
          <p:nvPr>
            <p:ph type="body" idx="1"/>
          </p:nvPr>
        </p:nvSpPr>
        <p:spPr>
          <a:xfrm>
            <a:off x="0" y="1295400"/>
            <a:ext cx="7467600" cy="4651375"/>
          </a:xfrm>
        </p:spPr>
        <p:txBody>
          <a:bodyPr/>
          <a:lstStyle/>
          <a:p>
            <a:r>
              <a:rPr lang="en-US" altLang="en-US" dirty="0" smtClean="0">
                <a:solidFill>
                  <a:schemeClr val="tx1"/>
                </a:solidFill>
              </a:rPr>
              <a:t>Group supplies: </a:t>
            </a:r>
            <a:r>
              <a:rPr lang="en-US" altLang="en-US" b="0" dirty="0" smtClean="0">
                <a:solidFill>
                  <a:schemeClr val="tx1"/>
                </a:solidFill>
              </a:rPr>
              <a:t>one large blank paper &amp; every member needs a different colored pen/marker</a:t>
            </a:r>
          </a:p>
          <a:p>
            <a:pPr marL="0" indent="0">
              <a:buNone/>
            </a:pPr>
            <a:endParaRPr lang="en-US" altLang="en-US" sz="1000" b="0" dirty="0" smtClean="0">
              <a:solidFill>
                <a:schemeClr val="tx1"/>
              </a:solidFill>
            </a:endParaRPr>
          </a:p>
          <a:p>
            <a:r>
              <a:rPr lang="en-US" altLang="en-US" dirty="0" smtClean="0">
                <a:solidFill>
                  <a:schemeClr val="tx1"/>
                </a:solidFill>
              </a:rPr>
              <a:t>Task #1:</a:t>
            </a:r>
            <a:r>
              <a:rPr lang="en-US" altLang="en-US" b="0" dirty="0" smtClean="0">
                <a:solidFill>
                  <a:schemeClr val="tx1"/>
                </a:solidFill>
              </a:rPr>
              <a:t> When given the go, </a:t>
            </a:r>
          </a:p>
          <a:p>
            <a:pPr lvl="1"/>
            <a:r>
              <a:rPr lang="en-US" altLang="en-US" sz="2400" b="0" dirty="0" smtClean="0">
                <a:solidFill>
                  <a:schemeClr val="tx1"/>
                </a:solidFill>
                <a:latin typeface="+mn-lt"/>
              </a:rPr>
              <a:t>each member will choose an open space closest to him/her and write and/or draw what he/she knows about the Industrial Revolution in SILENCE.</a:t>
            </a:r>
          </a:p>
          <a:p>
            <a:pPr lvl="1"/>
            <a:r>
              <a:rPr lang="en-US" altLang="en-US" sz="2400" dirty="0">
                <a:latin typeface="+mn-lt"/>
              </a:rPr>
              <a:t>m</a:t>
            </a:r>
            <a:r>
              <a:rPr lang="en-US" altLang="en-US" sz="2400" dirty="0" smtClean="0">
                <a:latin typeface="+mn-lt"/>
              </a:rPr>
              <a:t>embers will continue to write/draw until told to stop.</a:t>
            </a:r>
          </a:p>
          <a:p>
            <a:pPr lvl="1"/>
            <a:r>
              <a:rPr lang="en-US" altLang="en-US" sz="2400" dirty="0">
                <a:latin typeface="+mn-lt"/>
              </a:rPr>
              <a:t>t</a:t>
            </a:r>
            <a:r>
              <a:rPr lang="en-US" altLang="en-US" sz="2400" dirty="0" smtClean="0">
                <a:latin typeface="+mn-lt"/>
              </a:rPr>
              <a:t>ry your best…it’s okay to make mistakes.</a:t>
            </a:r>
          </a:p>
          <a:p>
            <a:pPr lvl="1"/>
            <a:r>
              <a:rPr lang="en-US" altLang="en-US" sz="2400" b="1" dirty="0" smtClean="0">
                <a:latin typeface="+mn-lt"/>
              </a:rPr>
              <a:t>DO NOT </a:t>
            </a:r>
            <a:r>
              <a:rPr lang="en-US" altLang="en-US" sz="2400" dirty="0" smtClean="0">
                <a:latin typeface="+mn-lt"/>
              </a:rPr>
              <a:t>share with other groups.</a:t>
            </a:r>
          </a:p>
          <a:p>
            <a:pPr lvl="1"/>
            <a:endParaRPr lang="en-US" altLang="en-US" sz="2400" dirty="0" smtClean="0">
              <a:latin typeface="+mn-l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400" dirty="0" smtClean="0">
                <a:solidFill>
                  <a:schemeClr val="tx1"/>
                </a:solidFill>
              </a:rPr>
              <a:t>Labor Unions</a:t>
            </a:r>
            <a:endParaRPr lang="en-US" altLang="en-US" sz="4400" dirty="0">
              <a:solidFill>
                <a:schemeClr val="tx1"/>
              </a:solidFill>
            </a:endParaRPr>
          </a:p>
        </p:txBody>
      </p:sp>
      <p:sp>
        <p:nvSpPr>
          <p:cNvPr id="21507" name="Rectangle 3"/>
          <p:cNvSpPr>
            <a:spLocks noGrp="1" noChangeArrowheads="1"/>
          </p:cNvSpPr>
          <p:nvPr>
            <p:ph type="body" idx="1"/>
          </p:nvPr>
        </p:nvSpPr>
        <p:spPr>
          <a:xfrm>
            <a:off x="84512" y="987829"/>
            <a:ext cx="8382000" cy="5638800"/>
          </a:xfrm>
        </p:spPr>
        <p:txBody>
          <a:bodyPr/>
          <a:lstStyle/>
          <a:p>
            <a:r>
              <a:rPr lang="en-US" altLang="en-US" b="0" dirty="0" smtClean="0">
                <a:solidFill>
                  <a:schemeClr val="tx1"/>
                </a:solidFill>
              </a:rPr>
              <a:t>The main purpose of labor </a:t>
            </a:r>
            <a:r>
              <a:rPr lang="en-US" altLang="en-US" b="0" dirty="0">
                <a:solidFill>
                  <a:schemeClr val="tx1"/>
                </a:solidFill>
              </a:rPr>
              <a:t>u</a:t>
            </a:r>
            <a:r>
              <a:rPr lang="en-US" altLang="en-US" b="0" dirty="0" smtClean="0">
                <a:solidFill>
                  <a:schemeClr val="tx1"/>
                </a:solidFill>
              </a:rPr>
              <a:t>nions are to be the voice of employees to ensure they have good working conditions and are treated fairly.</a:t>
            </a:r>
          </a:p>
          <a:p>
            <a:r>
              <a:rPr lang="en-US" altLang="en-US" b="0" dirty="0" smtClean="0">
                <a:solidFill>
                  <a:schemeClr val="tx1"/>
                </a:solidFill>
              </a:rPr>
              <a:t>Labor Unions are organized institutions with trained speakers who speak for the employees. They are generally paid by employee monthly dues.</a:t>
            </a:r>
          </a:p>
          <a:p>
            <a:r>
              <a:rPr lang="en-US" altLang="en-US" b="0" dirty="0" smtClean="0">
                <a:solidFill>
                  <a:schemeClr val="tx1"/>
                </a:solidFill>
              </a:rPr>
              <a:t>Samuel Gompers helped formed the American Federation of Labor in 1887.</a:t>
            </a:r>
          </a:p>
          <a:p>
            <a:r>
              <a:rPr lang="en-US" altLang="en-US" b="0" dirty="0" smtClean="0">
                <a:solidFill>
                  <a:schemeClr val="tx1"/>
                </a:solidFill>
              </a:rPr>
              <a:t>Gompers was successful in achieving better working conditions through negotiations with the employers.</a:t>
            </a:r>
          </a:p>
          <a:p>
            <a:r>
              <a:rPr lang="en-US" altLang="en-US" b="0" dirty="0" smtClean="0">
                <a:solidFill>
                  <a:schemeClr val="tx1"/>
                </a:solidFill>
              </a:rPr>
              <a:t>Union leaders negotiate with employers and    sometimes, use the threat of striking to get             what they want.</a:t>
            </a:r>
          </a:p>
        </p:txBody>
      </p:sp>
    </p:spTree>
    <p:extLst>
      <p:ext uri="{BB962C8B-B14F-4D97-AF65-F5344CB8AC3E}">
        <p14:creationId xmlns:p14="http://schemas.microsoft.com/office/powerpoint/2010/main" val="19774447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400" dirty="0" smtClean="0">
                <a:solidFill>
                  <a:schemeClr val="tx1"/>
                </a:solidFill>
              </a:rPr>
              <a:t>Government Laws</a:t>
            </a:r>
            <a:endParaRPr lang="en-US" altLang="en-US" sz="4400" dirty="0">
              <a:solidFill>
                <a:schemeClr val="tx1"/>
              </a:solidFill>
            </a:endParaRPr>
          </a:p>
        </p:txBody>
      </p:sp>
      <p:sp>
        <p:nvSpPr>
          <p:cNvPr id="21507" name="Rectangle 3"/>
          <p:cNvSpPr>
            <a:spLocks noGrp="1" noChangeArrowheads="1"/>
          </p:cNvSpPr>
          <p:nvPr>
            <p:ph type="body" idx="1"/>
          </p:nvPr>
        </p:nvSpPr>
        <p:spPr>
          <a:xfrm>
            <a:off x="26324" y="762000"/>
            <a:ext cx="8382000" cy="5638800"/>
          </a:xfrm>
        </p:spPr>
        <p:txBody>
          <a:bodyPr/>
          <a:lstStyle/>
          <a:p>
            <a:r>
              <a:rPr lang="en-US" altLang="en-US" b="0" dirty="0" smtClean="0">
                <a:solidFill>
                  <a:schemeClr val="tx1"/>
                </a:solidFill>
              </a:rPr>
              <a:t>Pure Food and Drug Act (1906): labeling </a:t>
            </a:r>
          </a:p>
          <a:p>
            <a:r>
              <a:rPr lang="en-US" altLang="en-US" b="0" dirty="0" smtClean="0">
                <a:solidFill>
                  <a:schemeClr val="tx1"/>
                </a:solidFill>
              </a:rPr>
              <a:t>Meat Inspection Act (1906): meat inspection</a:t>
            </a:r>
          </a:p>
          <a:p>
            <a:r>
              <a:rPr lang="en-US" altLang="en-US" b="0" dirty="0" smtClean="0">
                <a:solidFill>
                  <a:schemeClr val="tx1"/>
                </a:solidFill>
              </a:rPr>
              <a:t>Clayton Anti-Trust Act (1914): </a:t>
            </a:r>
            <a:r>
              <a:rPr lang="en-US" b="0" dirty="0" smtClean="0">
                <a:solidFill>
                  <a:schemeClr val="tx1"/>
                </a:solidFill>
              </a:rPr>
              <a:t>price discrimination, price     fixing and unfair business practices </a:t>
            </a:r>
          </a:p>
          <a:p>
            <a:r>
              <a:rPr lang="en-US" altLang="en-US" b="0" dirty="0" smtClean="0">
                <a:solidFill>
                  <a:schemeClr val="tx1"/>
                </a:solidFill>
              </a:rPr>
              <a:t>Keating-Owen Child Labor Act (1916): child labor restrictions</a:t>
            </a:r>
          </a:p>
          <a:p>
            <a:r>
              <a:rPr lang="en-US" altLang="en-US" b="0" dirty="0" smtClean="0">
                <a:solidFill>
                  <a:schemeClr val="tx1"/>
                </a:solidFill>
              </a:rPr>
              <a:t>Federal Employee’s Compensation Act (1916): federal workers to receive compensation if hurt on the job</a:t>
            </a:r>
          </a:p>
          <a:p>
            <a:endParaRPr lang="en-US" altLang="en-US" b="0" dirty="0" smtClean="0">
              <a:solidFill>
                <a:schemeClr val="tx1"/>
              </a:solidFill>
            </a:endParaRPr>
          </a:p>
        </p:txBody>
      </p:sp>
    </p:spTree>
    <p:extLst>
      <p:ext uri="{BB962C8B-B14F-4D97-AF65-F5344CB8AC3E}">
        <p14:creationId xmlns:p14="http://schemas.microsoft.com/office/powerpoint/2010/main" val="4220920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800" dirty="0" smtClean="0">
                <a:solidFill>
                  <a:schemeClr val="tx1"/>
                </a:solidFill>
              </a:rPr>
              <a:t>City Life</a:t>
            </a:r>
            <a:endParaRPr lang="en-US" altLang="en-US" sz="4800" dirty="0">
              <a:solidFill>
                <a:schemeClr val="tx1"/>
              </a:solidFill>
            </a:endParaRPr>
          </a:p>
        </p:txBody>
      </p:sp>
      <p:sp>
        <p:nvSpPr>
          <p:cNvPr id="21507" name="Rectangle 3"/>
          <p:cNvSpPr>
            <a:spLocks noGrp="1" noChangeArrowheads="1"/>
          </p:cNvSpPr>
          <p:nvPr>
            <p:ph type="body" idx="1"/>
          </p:nvPr>
        </p:nvSpPr>
        <p:spPr>
          <a:xfrm>
            <a:off x="268778" y="838200"/>
            <a:ext cx="8382000" cy="5638800"/>
          </a:xfrm>
        </p:spPr>
        <p:txBody>
          <a:bodyPr/>
          <a:lstStyle/>
          <a:p>
            <a:r>
              <a:rPr lang="en-US" altLang="en-US" b="0" dirty="0" smtClean="0">
                <a:solidFill>
                  <a:schemeClr val="tx1"/>
                </a:solidFill>
              </a:rPr>
              <a:t>Most factories were in the cities such as in Chicago, New York, and Philadelphia. </a:t>
            </a:r>
            <a:endParaRPr lang="en-US" altLang="en-US" b="0" dirty="0">
              <a:solidFill>
                <a:schemeClr val="tx1"/>
              </a:solidFill>
            </a:endParaRPr>
          </a:p>
          <a:p>
            <a:r>
              <a:rPr lang="en-US" altLang="en-US" b="0" dirty="0" smtClean="0">
                <a:solidFill>
                  <a:schemeClr val="tx1"/>
                </a:solidFill>
              </a:rPr>
              <a:t>Many people flocked from the Southern farms looking for jobs in the cities. Immigrants came too.</a:t>
            </a:r>
          </a:p>
          <a:p>
            <a:r>
              <a:rPr lang="en-US" altLang="en-US" b="0" dirty="0" smtClean="0">
                <a:solidFill>
                  <a:schemeClr val="tx1"/>
                </a:solidFill>
              </a:rPr>
              <a:t>Housing was limited and many cities became over-crowded, dirty, and dangerous. </a:t>
            </a:r>
          </a:p>
          <a:p>
            <a:r>
              <a:rPr lang="en-US" altLang="en-US" b="0" dirty="0" smtClean="0">
                <a:solidFill>
                  <a:schemeClr val="tx1"/>
                </a:solidFill>
              </a:rPr>
              <a:t>There were no housing regulations so several    tenements were quickly built.</a:t>
            </a:r>
          </a:p>
          <a:p>
            <a:r>
              <a:rPr lang="en-US" altLang="en-US" b="0" dirty="0" smtClean="0">
                <a:solidFill>
                  <a:schemeClr val="tx1"/>
                </a:solidFill>
              </a:rPr>
              <a:t>Tenements lacked fire exits, electricity, insulation,                  and bathrooms. </a:t>
            </a:r>
          </a:p>
          <a:p>
            <a:r>
              <a:rPr lang="en-US" altLang="en-US" b="0" dirty="0" smtClean="0">
                <a:solidFill>
                  <a:schemeClr val="tx1"/>
                </a:solidFill>
              </a:rPr>
              <a:t>Cities eventually added sewer systems, housing                   regulations, and transportation systems.</a:t>
            </a:r>
          </a:p>
        </p:txBody>
      </p:sp>
    </p:spTree>
    <p:extLst>
      <p:ext uri="{BB962C8B-B14F-4D97-AF65-F5344CB8AC3E}">
        <p14:creationId xmlns:p14="http://schemas.microsoft.com/office/powerpoint/2010/main" val="9877881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Progressive Reformers  - How can citizens create change?</a:t>
            </a:r>
            <a:endParaRPr lang="en-US" dirty="0"/>
          </a:p>
        </p:txBody>
      </p:sp>
      <p:sp>
        <p:nvSpPr>
          <p:cNvPr id="3" name="Content Placeholder 2"/>
          <p:cNvSpPr>
            <a:spLocks noGrp="1"/>
          </p:cNvSpPr>
          <p:nvPr>
            <p:ph idx="1"/>
          </p:nvPr>
        </p:nvSpPr>
        <p:spPr>
          <a:xfrm>
            <a:off x="304800" y="1447800"/>
            <a:ext cx="8686800" cy="5105400"/>
          </a:xfrm>
        </p:spPr>
        <p:txBody>
          <a:bodyPr/>
          <a:lstStyle/>
          <a:p>
            <a:pPr marL="0" indent="0">
              <a:buNone/>
            </a:pPr>
            <a:r>
              <a:rPr lang="en-US" b="0" dirty="0"/>
              <a:t>The </a:t>
            </a:r>
            <a:r>
              <a:rPr lang="en-US" dirty="0"/>
              <a:t>Progressive Era</a:t>
            </a:r>
            <a:r>
              <a:rPr lang="en-US" b="0" dirty="0"/>
              <a:t> was a period of widespread social activism and political </a:t>
            </a:r>
            <a:r>
              <a:rPr lang="en-US" dirty="0"/>
              <a:t>reform</a:t>
            </a:r>
            <a:r>
              <a:rPr lang="en-US" b="0" dirty="0"/>
              <a:t> across the United States that spanned from the 1890s to the 1920s. </a:t>
            </a:r>
            <a:r>
              <a:rPr lang="en-US" b="0" dirty="0" smtClean="0"/>
              <a:t>During this era, there were many social, political, environmental, and educational reforms.  </a:t>
            </a:r>
          </a:p>
          <a:p>
            <a:pPr marL="0" indent="0">
              <a:buNone/>
            </a:pPr>
            <a:r>
              <a:rPr lang="en-US" b="0" dirty="0" smtClean="0"/>
              <a:t>The people who advocated for these reforms are known as the Reformers.</a:t>
            </a:r>
          </a:p>
          <a:p>
            <a:pPr marL="0" indent="0">
              <a:buNone/>
            </a:pPr>
            <a:r>
              <a:rPr lang="en-US" b="0" dirty="0" smtClean="0"/>
              <a:t>You will be investigating on Progressive Era Reformer in order to gain a better understanding of how citizens can create change.</a:t>
            </a:r>
          </a:p>
        </p:txBody>
      </p:sp>
    </p:spTree>
    <p:extLst>
      <p:ext uri="{BB962C8B-B14F-4D97-AF65-F5344CB8AC3E}">
        <p14:creationId xmlns:p14="http://schemas.microsoft.com/office/powerpoint/2010/main" val="231962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828800"/>
            <a:ext cx="8839200" cy="1219200"/>
          </a:xfrm>
        </p:spPr>
        <p:txBody>
          <a:bodyPr/>
          <a:lstStyle/>
          <a:p>
            <a:r>
              <a:rPr lang="en-US" sz="3600" b="0" dirty="0"/>
              <a:t>“How did the Industrialization Era impact North Carolina?” </a:t>
            </a:r>
            <a:r>
              <a:rPr lang="en-US" sz="3600" b="0" dirty="0" smtClean="0"/>
              <a:t/>
            </a:r>
            <a:br>
              <a:rPr lang="en-US" sz="3600" b="0" dirty="0" smtClean="0"/>
            </a:br>
            <a:r>
              <a:rPr lang="en-US" sz="3600" b="0" dirty="0"/>
              <a:t/>
            </a:r>
            <a:br>
              <a:rPr lang="en-US" sz="3600" b="0" dirty="0"/>
            </a:br>
            <a:r>
              <a:rPr lang="en-US" sz="3600" b="0" dirty="0" smtClean="0"/>
              <a:t>“</a:t>
            </a:r>
            <a:r>
              <a:rPr lang="en-US" sz="3600" b="0" dirty="0"/>
              <a:t>Is yellow journalism ethical?”</a:t>
            </a:r>
            <a:endParaRPr lang="en-US" sz="3600" dirty="0"/>
          </a:p>
        </p:txBody>
      </p:sp>
    </p:spTree>
    <p:extLst>
      <p:ext uri="{BB962C8B-B14F-4D97-AF65-F5344CB8AC3E}">
        <p14:creationId xmlns:p14="http://schemas.microsoft.com/office/powerpoint/2010/main" val="27616470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000" dirty="0" smtClean="0">
                <a:solidFill>
                  <a:schemeClr val="tx1"/>
                </a:solidFill>
              </a:rPr>
              <a:t>New Industry in North Carolina</a:t>
            </a:r>
            <a:endParaRPr lang="en-US" altLang="en-US" sz="4000" dirty="0">
              <a:solidFill>
                <a:schemeClr val="tx1"/>
              </a:solidFill>
            </a:endParaRPr>
          </a:p>
        </p:txBody>
      </p:sp>
      <p:sp>
        <p:nvSpPr>
          <p:cNvPr id="21507" name="Rectangle 3"/>
          <p:cNvSpPr>
            <a:spLocks noGrp="1" noChangeArrowheads="1"/>
          </p:cNvSpPr>
          <p:nvPr>
            <p:ph type="body" idx="1"/>
          </p:nvPr>
        </p:nvSpPr>
        <p:spPr>
          <a:xfrm>
            <a:off x="24938" y="838200"/>
            <a:ext cx="8382000" cy="5638800"/>
          </a:xfrm>
        </p:spPr>
        <p:txBody>
          <a:bodyPr/>
          <a:lstStyle/>
          <a:p>
            <a:pPr>
              <a:lnSpc>
                <a:spcPct val="90000"/>
              </a:lnSpc>
            </a:pPr>
            <a:r>
              <a:rPr lang="en-US" altLang="en-US" sz="3600" dirty="0">
                <a:solidFill>
                  <a:schemeClr val="tx1"/>
                </a:solidFill>
              </a:rPr>
              <a:t>Mills and Towns built</a:t>
            </a:r>
          </a:p>
          <a:p>
            <a:pPr>
              <a:lnSpc>
                <a:spcPct val="90000"/>
              </a:lnSpc>
            </a:pPr>
            <a:r>
              <a:rPr lang="en-US" altLang="en-US" sz="3600" dirty="0">
                <a:solidFill>
                  <a:schemeClr val="tx1"/>
                </a:solidFill>
              </a:rPr>
              <a:t>Textiles</a:t>
            </a:r>
          </a:p>
          <a:p>
            <a:pPr lvl="1">
              <a:lnSpc>
                <a:spcPct val="90000"/>
              </a:lnSpc>
            </a:pPr>
            <a:r>
              <a:rPr lang="en-US" altLang="en-US" sz="3200" dirty="0" smtClean="0">
                <a:latin typeface="+mn-lt"/>
              </a:rPr>
              <a:t>By 1900, NC was 2nd largest producer of cotton textiles</a:t>
            </a:r>
          </a:p>
          <a:p>
            <a:pPr>
              <a:lnSpc>
                <a:spcPct val="90000"/>
              </a:lnSpc>
            </a:pPr>
            <a:r>
              <a:rPr lang="en-US" altLang="en-US" sz="3600" dirty="0">
                <a:solidFill>
                  <a:schemeClr val="tx1"/>
                </a:solidFill>
              </a:rPr>
              <a:t>Tobacco</a:t>
            </a:r>
          </a:p>
          <a:p>
            <a:pPr lvl="1">
              <a:lnSpc>
                <a:spcPct val="90000"/>
              </a:lnSpc>
            </a:pPr>
            <a:r>
              <a:rPr lang="en-US" altLang="en-US" sz="3200" dirty="0" smtClean="0">
                <a:latin typeface="+mn-lt"/>
              </a:rPr>
              <a:t>American Tobacco Company</a:t>
            </a:r>
          </a:p>
          <a:p>
            <a:pPr lvl="2">
              <a:lnSpc>
                <a:spcPct val="90000"/>
              </a:lnSpc>
            </a:pPr>
            <a:r>
              <a:rPr lang="en-US" altLang="en-US" sz="2800" dirty="0" smtClean="0">
                <a:latin typeface="+mn-lt"/>
              </a:rPr>
              <a:t>James B. Duke</a:t>
            </a:r>
          </a:p>
          <a:p>
            <a:pPr>
              <a:lnSpc>
                <a:spcPct val="90000"/>
              </a:lnSpc>
            </a:pPr>
            <a:r>
              <a:rPr lang="en-US" altLang="en-US" sz="3600" dirty="0">
                <a:solidFill>
                  <a:schemeClr val="tx1"/>
                </a:solidFill>
              </a:rPr>
              <a:t>Furniture</a:t>
            </a:r>
          </a:p>
          <a:p>
            <a:pPr lvl="1">
              <a:lnSpc>
                <a:spcPct val="90000"/>
              </a:lnSpc>
            </a:pPr>
            <a:r>
              <a:rPr lang="en-US" altLang="en-US" sz="3200" dirty="0" smtClean="0">
                <a:latin typeface="+mn-lt"/>
              </a:rPr>
              <a:t>High Point Furniture           Manufacturing Company</a:t>
            </a:r>
            <a:endParaRPr lang="en-US" altLang="en-US" dirty="0">
              <a:latin typeface="+mn-lt"/>
            </a:endParaRPr>
          </a:p>
        </p:txBody>
      </p:sp>
    </p:spTree>
    <p:extLst>
      <p:ext uri="{BB962C8B-B14F-4D97-AF65-F5344CB8AC3E}">
        <p14:creationId xmlns:p14="http://schemas.microsoft.com/office/powerpoint/2010/main" val="36188941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000" dirty="0" smtClean="0">
                <a:solidFill>
                  <a:schemeClr val="tx1"/>
                </a:solidFill>
              </a:rPr>
              <a:t>Education Improvements in NC</a:t>
            </a:r>
            <a:endParaRPr lang="en-US" altLang="en-US" sz="4000" dirty="0">
              <a:solidFill>
                <a:schemeClr val="tx1"/>
              </a:solidFill>
            </a:endParaRPr>
          </a:p>
        </p:txBody>
      </p:sp>
      <p:sp>
        <p:nvSpPr>
          <p:cNvPr id="21507" name="Rectangle 3"/>
          <p:cNvSpPr>
            <a:spLocks noGrp="1" noChangeArrowheads="1"/>
          </p:cNvSpPr>
          <p:nvPr>
            <p:ph type="body" idx="1"/>
          </p:nvPr>
        </p:nvSpPr>
        <p:spPr>
          <a:xfrm>
            <a:off x="20782" y="987829"/>
            <a:ext cx="8382000" cy="5638800"/>
          </a:xfrm>
        </p:spPr>
        <p:txBody>
          <a:bodyPr/>
          <a:lstStyle/>
          <a:p>
            <a:pPr>
              <a:lnSpc>
                <a:spcPct val="90000"/>
              </a:lnSpc>
            </a:pPr>
            <a:r>
              <a:rPr lang="en-US" altLang="en-US" sz="2800" dirty="0">
                <a:solidFill>
                  <a:schemeClr val="tx1"/>
                </a:solidFill>
              </a:rPr>
              <a:t>4-month school term</a:t>
            </a:r>
          </a:p>
          <a:p>
            <a:pPr>
              <a:lnSpc>
                <a:spcPct val="90000"/>
              </a:lnSpc>
            </a:pPr>
            <a:r>
              <a:rPr lang="en-US" altLang="en-US" sz="2800" dirty="0">
                <a:solidFill>
                  <a:schemeClr val="tx1"/>
                </a:solidFill>
              </a:rPr>
              <a:t>Students age 6-21</a:t>
            </a:r>
          </a:p>
          <a:p>
            <a:pPr>
              <a:lnSpc>
                <a:spcPct val="90000"/>
              </a:lnSpc>
            </a:pPr>
            <a:r>
              <a:rPr lang="en-US" altLang="en-US" sz="2800" dirty="0">
                <a:solidFill>
                  <a:schemeClr val="tx1"/>
                </a:solidFill>
              </a:rPr>
              <a:t>New funding</a:t>
            </a:r>
          </a:p>
          <a:p>
            <a:pPr lvl="1">
              <a:lnSpc>
                <a:spcPct val="90000"/>
              </a:lnSpc>
            </a:pPr>
            <a:r>
              <a:rPr lang="en-US" altLang="en-US" dirty="0" smtClean="0">
                <a:latin typeface="+mn-lt"/>
              </a:rPr>
              <a:t>Local taxes</a:t>
            </a:r>
          </a:p>
          <a:p>
            <a:pPr lvl="1">
              <a:lnSpc>
                <a:spcPct val="90000"/>
              </a:lnSpc>
            </a:pPr>
            <a:r>
              <a:rPr lang="en-US" altLang="en-US" dirty="0" smtClean="0">
                <a:latin typeface="+mn-lt"/>
              </a:rPr>
              <a:t>General Assembly</a:t>
            </a:r>
          </a:p>
          <a:p>
            <a:pPr>
              <a:lnSpc>
                <a:spcPct val="90000"/>
              </a:lnSpc>
            </a:pPr>
            <a:r>
              <a:rPr lang="en-US" altLang="en-US" sz="2800" dirty="0">
                <a:solidFill>
                  <a:schemeClr val="tx1"/>
                </a:solidFill>
              </a:rPr>
              <a:t>High schools started</a:t>
            </a:r>
          </a:p>
          <a:p>
            <a:pPr lvl="1">
              <a:lnSpc>
                <a:spcPct val="90000"/>
              </a:lnSpc>
            </a:pPr>
            <a:r>
              <a:rPr lang="en-US" altLang="en-US" dirty="0" smtClean="0">
                <a:latin typeface="+mn-lt"/>
              </a:rPr>
              <a:t>New school districts</a:t>
            </a:r>
          </a:p>
          <a:p>
            <a:pPr>
              <a:lnSpc>
                <a:spcPct val="90000"/>
              </a:lnSpc>
            </a:pPr>
            <a:r>
              <a:rPr lang="en-US" altLang="en-US" sz="2800" dirty="0">
                <a:solidFill>
                  <a:schemeClr val="tx1"/>
                </a:solidFill>
              </a:rPr>
              <a:t>Help not given to schools for African-Americans</a:t>
            </a:r>
          </a:p>
          <a:p>
            <a:pPr lvl="1">
              <a:lnSpc>
                <a:spcPct val="90000"/>
              </a:lnSpc>
            </a:pPr>
            <a:r>
              <a:rPr lang="en-US" altLang="en-US" dirty="0" smtClean="0">
                <a:latin typeface="+mn-lt"/>
              </a:rPr>
              <a:t>Schools fell behind</a:t>
            </a:r>
          </a:p>
          <a:p>
            <a:endParaRPr lang="en-US" altLang="en-US" b="0" dirty="0" smtClean="0">
              <a:solidFill>
                <a:schemeClr val="tx1"/>
              </a:solidFill>
            </a:endParaRPr>
          </a:p>
        </p:txBody>
      </p:sp>
    </p:spTree>
    <p:extLst>
      <p:ext uri="{BB962C8B-B14F-4D97-AF65-F5344CB8AC3E}">
        <p14:creationId xmlns:p14="http://schemas.microsoft.com/office/powerpoint/2010/main" val="40508186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28600" y="-152400"/>
            <a:ext cx="8758844" cy="1143000"/>
          </a:xfrm>
        </p:spPr>
        <p:txBody>
          <a:bodyPr/>
          <a:lstStyle/>
          <a:p>
            <a:pPr algn="ctr"/>
            <a:r>
              <a:rPr lang="en-US" altLang="en-US" sz="4000" dirty="0" smtClean="0">
                <a:solidFill>
                  <a:schemeClr val="tx1"/>
                </a:solidFill>
              </a:rPr>
              <a:t>African-Americans in NC</a:t>
            </a:r>
            <a:endParaRPr lang="en-US" altLang="en-US" sz="4000" dirty="0">
              <a:solidFill>
                <a:schemeClr val="tx1"/>
              </a:solidFill>
            </a:endParaRPr>
          </a:p>
        </p:txBody>
      </p:sp>
      <p:sp>
        <p:nvSpPr>
          <p:cNvPr id="21507" name="Rectangle 3"/>
          <p:cNvSpPr>
            <a:spLocks noGrp="1" noChangeArrowheads="1"/>
          </p:cNvSpPr>
          <p:nvPr>
            <p:ph type="body" idx="1"/>
          </p:nvPr>
        </p:nvSpPr>
        <p:spPr>
          <a:xfrm>
            <a:off x="26324" y="762000"/>
            <a:ext cx="8382000" cy="5638800"/>
          </a:xfrm>
        </p:spPr>
        <p:txBody>
          <a:bodyPr/>
          <a:lstStyle/>
          <a:p>
            <a:pPr>
              <a:lnSpc>
                <a:spcPct val="90000"/>
              </a:lnSpc>
            </a:pPr>
            <a:r>
              <a:rPr lang="en-US" altLang="en-US" sz="2800" dirty="0">
                <a:solidFill>
                  <a:schemeClr val="tx1"/>
                </a:solidFill>
              </a:rPr>
              <a:t>Wilmington, 1898</a:t>
            </a:r>
          </a:p>
          <a:p>
            <a:pPr lvl="1">
              <a:lnSpc>
                <a:spcPct val="90000"/>
              </a:lnSpc>
            </a:pPr>
            <a:r>
              <a:rPr lang="en-US" altLang="en-US" dirty="0" smtClean="0">
                <a:latin typeface="+mn-lt"/>
              </a:rPr>
              <a:t>Violence between white and African-American citizens</a:t>
            </a:r>
          </a:p>
          <a:p>
            <a:pPr lvl="1">
              <a:lnSpc>
                <a:spcPct val="90000"/>
              </a:lnSpc>
            </a:pPr>
            <a:r>
              <a:rPr lang="en-US" altLang="en-US" dirty="0" smtClean="0">
                <a:latin typeface="+mn-lt"/>
              </a:rPr>
              <a:t>Started after a series of newspaper articles</a:t>
            </a:r>
          </a:p>
          <a:p>
            <a:pPr lvl="1">
              <a:lnSpc>
                <a:spcPct val="90000"/>
              </a:lnSpc>
            </a:pPr>
            <a:r>
              <a:rPr lang="en-US" altLang="en-US" dirty="0" smtClean="0">
                <a:latin typeface="+mn-lt"/>
              </a:rPr>
              <a:t>Ended Republican rule in NC</a:t>
            </a:r>
          </a:p>
          <a:p>
            <a:pPr lvl="1">
              <a:lnSpc>
                <a:spcPct val="90000"/>
              </a:lnSpc>
            </a:pPr>
            <a:r>
              <a:rPr lang="en-US" altLang="en-US" dirty="0" smtClean="0">
                <a:latin typeface="+mn-lt"/>
              </a:rPr>
              <a:t>Begins segregation in NC</a:t>
            </a:r>
          </a:p>
          <a:p>
            <a:pPr>
              <a:lnSpc>
                <a:spcPct val="90000"/>
              </a:lnSpc>
              <a:spcBef>
                <a:spcPct val="50000"/>
              </a:spcBef>
              <a:buClr>
                <a:schemeClr val="tx2"/>
              </a:buClr>
              <a:buSzPct val="115000"/>
              <a:buFont typeface="Wingdings" panose="05000000000000000000" pitchFamily="2" charset="2"/>
              <a:buChar char="§"/>
            </a:pPr>
            <a:r>
              <a:rPr lang="en-US" altLang="en-US" sz="2800" dirty="0" smtClean="0">
                <a:solidFill>
                  <a:schemeClr val="tx1"/>
                </a:solidFill>
              </a:rPr>
              <a:t>Jim Crow laws</a:t>
            </a:r>
          </a:p>
          <a:p>
            <a:pPr lvl="1">
              <a:lnSpc>
                <a:spcPct val="90000"/>
              </a:lnSpc>
              <a:spcBef>
                <a:spcPct val="50000"/>
              </a:spcBef>
              <a:buFont typeface="Wingdings" panose="05000000000000000000" pitchFamily="2" charset="2"/>
              <a:buChar char="§"/>
            </a:pPr>
            <a:r>
              <a:rPr lang="en-US" altLang="en-US" dirty="0">
                <a:latin typeface="+mn-lt"/>
              </a:rPr>
              <a:t>Sets up </a:t>
            </a:r>
            <a:r>
              <a:rPr lang="en-US" altLang="en-US" dirty="0" smtClean="0">
                <a:latin typeface="+mn-lt"/>
              </a:rPr>
              <a:t>segregation</a:t>
            </a:r>
          </a:p>
          <a:p>
            <a:pPr lvl="1">
              <a:lnSpc>
                <a:spcPct val="90000"/>
              </a:lnSpc>
              <a:spcBef>
                <a:spcPct val="50000"/>
              </a:spcBef>
              <a:buFont typeface="Wingdings" panose="05000000000000000000" pitchFamily="2" charset="2"/>
              <a:buChar char="§"/>
            </a:pPr>
            <a:r>
              <a:rPr lang="en-US" altLang="en-US" dirty="0" smtClean="0">
                <a:latin typeface="+mn-lt"/>
              </a:rPr>
              <a:t>Division </a:t>
            </a:r>
            <a:r>
              <a:rPr lang="en-US" altLang="en-US" dirty="0">
                <a:latin typeface="+mn-lt"/>
              </a:rPr>
              <a:t>based on </a:t>
            </a:r>
            <a:r>
              <a:rPr lang="en-US" altLang="en-US" dirty="0" smtClean="0">
                <a:latin typeface="+mn-lt"/>
              </a:rPr>
              <a:t>race</a:t>
            </a:r>
          </a:p>
          <a:p>
            <a:pPr lvl="1">
              <a:lnSpc>
                <a:spcPct val="90000"/>
              </a:lnSpc>
              <a:spcBef>
                <a:spcPct val="50000"/>
              </a:spcBef>
              <a:buFont typeface="Wingdings" panose="05000000000000000000" pitchFamily="2" charset="2"/>
              <a:buChar char="§"/>
            </a:pPr>
            <a:r>
              <a:rPr lang="en-US" altLang="en-US" dirty="0" smtClean="0">
                <a:latin typeface="+mn-lt"/>
              </a:rPr>
              <a:t>School</a:t>
            </a:r>
            <a:r>
              <a:rPr lang="en-US" altLang="en-US" dirty="0">
                <a:latin typeface="+mn-lt"/>
              </a:rPr>
              <a:t>, public places (water fountains, transportation, </a:t>
            </a:r>
            <a:r>
              <a:rPr lang="en-US" altLang="en-US" dirty="0" smtClean="0">
                <a:latin typeface="+mn-lt"/>
              </a:rPr>
              <a:t>etc.</a:t>
            </a:r>
            <a:r>
              <a:rPr lang="en-US" altLang="en-US" dirty="0" smtClean="0">
                <a:effectLst>
                  <a:outerShdw blurRad="38100" dist="38100" dir="2700000" algn="tl">
                    <a:srgbClr val="000000"/>
                  </a:outerShdw>
                </a:effectLst>
                <a:latin typeface="+mn-lt"/>
              </a:rPr>
              <a:t>)</a:t>
            </a:r>
            <a:endParaRPr lang="en-US" altLang="en-US" dirty="0">
              <a:effectLst>
                <a:outerShdw blurRad="38100" dist="38100" dir="2700000" algn="tl">
                  <a:srgbClr val="000000"/>
                </a:outerShdw>
              </a:effectLst>
              <a:latin typeface="+mn-lt"/>
            </a:endParaRPr>
          </a:p>
          <a:p>
            <a:pPr lvl="1">
              <a:lnSpc>
                <a:spcPct val="90000"/>
              </a:lnSpc>
            </a:pPr>
            <a:endParaRPr lang="en-US" altLang="en-US" dirty="0" smtClean="0">
              <a:latin typeface="+mn-lt"/>
            </a:endParaRPr>
          </a:p>
          <a:p>
            <a:endParaRPr lang="en-US" altLang="en-US" b="0" dirty="0" smtClean="0">
              <a:solidFill>
                <a:schemeClr val="tx1"/>
              </a:solidFill>
            </a:endParaRPr>
          </a:p>
        </p:txBody>
      </p:sp>
    </p:spTree>
    <p:extLst>
      <p:ext uri="{BB962C8B-B14F-4D97-AF65-F5344CB8AC3E}">
        <p14:creationId xmlns:p14="http://schemas.microsoft.com/office/powerpoint/2010/main" val="30050478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000" dirty="0" smtClean="0">
                <a:solidFill>
                  <a:schemeClr val="tx1"/>
                </a:solidFill>
              </a:rPr>
              <a:t>African Americans in NC</a:t>
            </a:r>
            <a:endParaRPr lang="en-US" altLang="en-US" sz="4000" dirty="0">
              <a:solidFill>
                <a:schemeClr val="tx1"/>
              </a:solidFill>
            </a:endParaRPr>
          </a:p>
        </p:txBody>
      </p:sp>
      <p:sp>
        <p:nvSpPr>
          <p:cNvPr id="21507" name="Rectangle 3"/>
          <p:cNvSpPr>
            <a:spLocks noGrp="1" noChangeArrowheads="1"/>
          </p:cNvSpPr>
          <p:nvPr>
            <p:ph type="body" idx="1"/>
          </p:nvPr>
        </p:nvSpPr>
        <p:spPr>
          <a:xfrm>
            <a:off x="26324" y="762000"/>
            <a:ext cx="8382000" cy="5638800"/>
          </a:xfrm>
        </p:spPr>
        <p:txBody>
          <a:bodyPr/>
          <a:lstStyle/>
          <a:p>
            <a:pPr>
              <a:lnSpc>
                <a:spcPct val="90000"/>
              </a:lnSpc>
            </a:pPr>
            <a:r>
              <a:rPr lang="en-US" altLang="en-US" dirty="0" smtClean="0">
                <a:solidFill>
                  <a:schemeClr val="tx1"/>
                </a:solidFill>
              </a:rPr>
              <a:t>Plessy vs. Ferguson</a:t>
            </a:r>
          </a:p>
          <a:p>
            <a:pPr lvl="1">
              <a:lnSpc>
                <a:spcPct val="90000"/>
              </a:lnSpc>
            </a:pPr>
            <a:r>
              <a:rPr lang="en-US" altLang="en-US" sz="2400" dirty="0" smtClean="0">
                <a:latin typeface="+mn-lt"/>
              </a:rPr>
              <a:t>US Supreme Court legalizes segregation</a:t>
            </a:r>
          </a:p>
          <a:p>
            <a:pPr lvl="1">
              <a:lnSpc>
                <a:spcPct val="90000"/>
              </a:lnSpc>
            </a:pPr>
            <a:r>
              <a:rPr lang="en-US" altLang="en-US" sz="2400" dirty="0" smtClean="0">
                <a:latin typeface="+mn-lt"/>
              </a:rPr>
              <a:t>“separate but equal” is Constitutional</a:t>
            </a:r>
          </a:p>
          <a:p>
            <a:pPr lvl="2">
              <a:lnSpc>
                <a:spcPct val="90000"/>
              </a:lnSpc>
            </a:pPr>
            <a:r>
              <a:rPr lang="en-US" altLang="en-US" dirty="0" smtClean="0">
                <a:latin typeface="+mn-lt"/>
              </a:rPr>
              <a:t>Citizens could be separated based on race as long as they were given equal facilities</a:t>
            </a:r>
          </a:p>
          <a:p>
            <a:pPr>
              <a:lnSpc>
                <a:spcPct val="90000"/>
              </a:lnSpc>
            </a:pPr>
            <a:r>
              <a:rPr lang="en-US" altLang="en-US" dirty="0" smtClean="0">
                <a:solidFill>
                  <a:schemeClr val="tx1"/>
                </a:solidFill>
              </a:rPr>
              <a:t>Voting limitations</a:t>
            </a:r>
          </a:p>
          <a:p>
            <a:pPr lvl="1">
              <a:lnSpc>
                <a:spcPct val="90000"/>
              </a:lnSpc>
            </a:pPr>
            <a:r>
              <a:rPr lang="en-US" altLang="en-US" sz="2400" dirty="0" smtClean="0">
                <a:latin typeface="+mn-lt"/>
              </a:rPr>
              <a:t>Poll tax</a:t>
            </a:r>
          </a:p>
          <a:p>
            <a:pPr lvl="2">
              <a:lnSpc>
                <a:spcPct val="90000"/>
              </a:lnSpc>
            </a:pPr>
            <a:r>
              <a:rPr lang="en-US" altLang="en-US" dirty="0" smtClean="0">
                <a:latin typeface="+mn-lt"/>
              </a:rPr>
              <a:t>Pay fee to vote</a:t>
            </a:r>
          </a:p>
          <a:p>
            <a:pPr lvl="2">
              <a:lnSpc>
                <a:spcPct val="90000"/>
              </a:lnSpc>
            </a:pPr>
            <a:r>
              <a:rPr lang="en-US" altLang="en-US" dirty="0" smtClean="0">
                <a:latin typeface="+mn-lt"/>
              </a:rPr>
              <a:t>Higher fee for African-Americans</a:t>
            </a:r>
          </a:p>
          <a:p>
            <a:pPr lvl="1">
              <a:lnSpc>
                <a:spcPct val="90000"/>
              </a:lnSpc>
            </a:pPr>
            <a:r>
              <a:rPr lang="en-US" altLang="en-US" sz="2400" dirty="0" smtClean="0">
                <a:latin typeface="+mn-lt"/>
              </a:rPr>
              <a:t>Literacy test</a:t>
            </a:r>
          </a:p>
          <a:p>
            <a:pPr lvl="2">
              <a:lnSpc>
                <a:spcPct val="90000"/>
              </a:lnSpc>
            </a:pPr>
            <a:r>
              <a:rPr lang="en-US" altLang="en-US" dirty="0" smtClean="0">
                <a:latin typeface="+mn-lt"/>
              </a:rPr>
              <a:t>Pass reading test to vote</a:t>
            </a:r>
          </a:p>
          <a:p>
            <a:pPr lvl="1">
              <a:lnSpc>
                <a:spcPct val="90000"/>
              </a:lnSpc>
            </a:pPr>
            <a:r>
              <a:rPr lang="en-US" altLang="en-US" sz="2400" dirty="0" smtClean="0">
                <a:latin typeface="+mn-lt"/>
              </a:rPr>
              <a:t>Grandfather clause</a:t>
            </a:r>
          </a:p>
          <a:p>
            <a:pPr lvl="2">
              <a:lnSpc>
                <a:spcPct val="90000"/>
              </a:lnSpc>
            </a:pPr>
            <a:r>
              <a:rPr lang="en-US" altLang="en-US" dirty="0" smtClean="0">
                <a:latin typeface="+mn-lt"/>
              </a:rPr>
              <a:t>If your grandfather could not vote, you           could not vote.</a:t>
            </a:r>
            <a:endParaRPr lang="en-US" altLang="en-US" dirty="0">
              <a:latin typeface="+mn-lt"/>
            </a:endParaRPr>
          </a:p>
        </p:txBody>
      </p:sp>
    </p:spTree>
    <p:extLst>
      <p:ext uri="{BB962C8B-B14F-4D97-AF65-F5344CB8AC3E}">
        <p14:creationId xmlns:p14="http://schemas.microsoft.com/office/powerpoint/2010/main" val="25569806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0356" y="-152400"/>
            <a:ext cx="8758844" cy="1143000"/>
          </a:xfrm>
        </p:spPr>
        <p:txBody>
          <a:bodyPr/>
          <a:lstStyle/>
          <a:p>
            <a:pPr algn="ctr"/>
            <a:r>
              <a:rPr lang="en-US" altLang="en-US" sz="4000" dirty="0" smtClean="0">
                <a:solidFill>
                  <a:schemeClr val="tx1"/>
                </a:solidFill>
              </a:rPr>
              <a:t>Spanish-American War</a:t>
            </a:r>
            <a:endParaRPr lang="en-US" altLang="en-US" sz="4000" dirty="0">
              <a:solidFill>
                <a:schemeClr val="tx1"/>
              </a:solidFill>
            </a:endParaRPr>
          </a:p>
        </p:txBody>
      </p:sp>
      <p:sp>
        <p:nvSpPr>
          <p:cNvPr id="21507" name="Rectangle 3"/>
          <p:cNvSpPr>
            <a:spLocks noGrp="1" noChangeArrowheads="1"/>
          </p:cNvSpPr>
          <p:nvPr>
            <p:ph type="body" idx="1"/>
          </p:nvPr>
        </p:nvSpPr>
        <p:spPr>
          <a:xfrm>
            <a:off x="268778" y="990600"/>
            <a:ext cx="8382000" cy="5638800"/>
          </a:xfrm>
        </p:spPr>
        <p:txBody>
          <a:bodyPr/>
          <a:lstStyle/>
          <a:p>
            <a:pPr>
              <a:lnSpc>
                <a:spcPct val="90000"/>
              </a:lnSpc>
            </a:pPr>
            <a:r>
              <a:rPr lang="en-US" altLang="en-US" sz="2800" b="0" dirty="0" smtClean="0">
                <a:solidFill>
                  <a:schemeClr val="tx1"/>
                </a:solidFill>
              </a:rPr>
              <a:t>The Spanish-American War was a conflict between America and Spain in 1898. It only lasted a few months.</a:t>
            </a:r>
          </a:p>
          <a:p>
            <a:pPr>
              <a:lnSpc>
                <a:spcPct val="90000"/>
              </a:lnSpc>
            </a:pPr>
            <a:r>
              <a:rPr lang="en-US" altLang="en-US" sz="2800" b="0" dirty="0" smtClean="0">
                <a:solidFill>
                  <a:schemeClr val="tx1"/>
                </a:solidFill>
              </a:rPr>
              <a:t>It began with the bombing the USS Maine that was docked in the Havana harbor.</a:t>
            </a:r>
          </a:p>
          <a:p>
            <a:pPr>
              <a:lnSpc>
                <a:spcPct val="90000"/>
              </a:lnSpc>
            </a:pPr>
            <a:r>
              <a:rPr lang="en-US" altLang="en-US" sz="2800" b="0" dirty="0" smtClean="0">
                <a:solidFill>
                  <a:schemeClr val="tx1"/>
                </a:solidFill>
              </a:rPr>
              <a:t>Some claim that yellow journalism caused the war.</a:t>
            </a:r>
          </a:p>
          <a:p>
            <a:pPr>
              <a:lnSpc>
                <a:spcPct val="90000"/>
              </a:lnSpc>
            </a:pPr>
            <a:r>
              <a:rPr lang="en-US" altLang="en-US" sz="2800" b="0" dirty="0" smtClean="0">
                <a:solidFill>
                  <a:schemeClr val="tx1"/>
                </a:solidFill>
              </a:rPr>
              <a:t>From the video, I have learned:</a:t>
            </a:r>
          </a:p>
          <a:p>
            <a:pPr marL="0" indent="0">
              <a:lnSpc>
                <a:spcPct val="90000"/>
              </a:lnSpc>
              <a:buNone/>
            </a:pPr>
            <a:endParaRPr lang="en-US" altLang="en-US" dirty="0">
              <a:solidFill>
                <a:schemeClr val="tx1"/>
              </a:solidFill>
            </a:endParaRPr>
          </a:p>
          <a:p>
            <a:pPr marL="0" indent="0">
              <a:lnSpc>
                <a:spcPct val="90000"/>
              </a:lnSpc>
              <a:buNone/>
            </a:pPr>
            <a:endParaRPr lang="en-US" altLang="en-US" dirty="0" smtClean="0">
              <a:solidFill>
                <a:schemeClr val="tx1"/>
              </a:solidFill>
              <a:latin typeface="+mn-lt"/>
            </a:endParaRPr>
          </a:p>
          <a:p>
            <a:pPr marL="0" indent="0">
              <a:lnSpc>
                <a:spcPct val="90000"/>
              </a:lnSpc>
              <a:buNone/>
            </a:pPr>
            <a:endParaRPr lang="en-US" altLang="en-US" dirty="0">
              <a:solidFill>
                <a:schemeClr val="tx1"/>
              </a:solidFill>
            </a:endParaRPr>
          </a:p>
          <a:p>
            <a:pPr marL="0" indent="0">
              <a:lnSpc>
                <a:spcPct val="90000"/>
              </a:lnSpc>
              <a:buNone/>
            </a:pPr>
            <a:endParaRPr lang="en-US" altLang="en-US" dirty="0" smtClean="0">
              <a:solidFill>
                <a:schemeClr val="tx1"/>
              </a:solidFill>
              <a:latin typeface="+mn-lt"/>
            </a:endParaRPr>
          </a:p>
          <a:p>
            <a:pPr marL="0" indent="0">
              <a:lnSpc>
                <a:spcPct val="90000"/>
              </a:lnSpc>
              <a:buNone/>
            </a:pPr>
            <a:r>
              <a:rPr lang="en-US" altLang="en-US" sz="1400" dirty="0" smtClean="0">
                <a:solidFill>
                  <a:schemeClr val="tx1"/>
                </a:solidFill>
                <a:latin typeface="+mn-lt"/>
              </a:rPr>
              <a:t>Video: </a:t>
            </a:r>
            <a:r>
              <a:rPr lang="en-US" altLang="en-US" sz="1400" dirty="0" smtClean="0">
                <a:solidFill>
                  <a:schemeClr val="tx1"/>
                </a:solidFill>
                <a:latin typeface="+mn-lt"/>
                <a:hlinkClick r:id="rId4"/>
              </a:rPr>
              <a:t>http://www.history.com/topics/spanish-american-war/videos</a:t>
            </a:r>
            <a:r>
              <a:rPr lang="en-US" altLang="en-US" sz="1400" dirty="0" smtClean="0">
                <a:solidFill>
                  <a:schemeClr val="tx1"/>
                </a:solidFill>
                <a:latin typeface="+mn-lt"/>
              </a:rPr>
              <a:t> </a:t>
            </a:r>
            <a:endParaRPr lang="en-US" altLang="en-US" sz="1400" dirty="0">
              <a:solidFill>
                <a:schemeClr val="tx1"/>
              </a:solidFill>
              <a:latin typeface="+mn-lt"/>
            </a:endParaRPr>
          </a:p>
        </p:txBody>
      </p:sp>
    </p:spTree>
    <p:extLst>
      <p:ext uri="{BB962C8B-B14F-4D97-AF65-F5344CB8AC3E}">
        <p14:creationId xmlns:p14="http://schemas.microsoft.com/office/powerpoint/2010/main" val="37882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152400" y="1143000"/>
            <a:ext cx="7770813" cy="4651375"/>
          </a:xfrm>
        </p:spPr>
        <p:txBody>
          <a:bodyPr/>
          <a:lstStyle/>
          <a:p>
            <a:r>
              <a:rPr lang="en-US" altLang="en-US" sz="2800" dirty="0" smtClean="0">
                <a:solidFill>
                  <a:schemeClr val="tx1"/>
                </a:solidFill>
              </a:rPr>
              <a:t>Task #2:</a:t>
            </a:r>
            <a:r>
              <a:rPr lang="en-US" altLang="en-US" sz="2800" b="0" dirty="0" smtClean="0">
                <a:solidFill>
                  <a:schemeClr val="tx1"/>
                </a:solidFill>
              </a:rPr>
              <a:t> When given the go,</a:t>
            </a:r>
          </a:p>
          <a:p>
            <a:pPr lvl="1"/>
            <a:r>
              <a:rPr lang="en-US" altLang="en-US" dirty="0">
                <a:latin typeface="+mn-lt"/>
              </a:rPr>
              <a:t>each member, one at a time, will read/show their </a:t>
            </a:r>
            <a:r>
              <a:rPr lang="en-US" altLang="en-US" dirty="0" smtClean="0">
                <a:latin typeface="+mn-lt"/>
              </a:rPr>
              <a:t>writings/drawings.</a:t>
            </a:r>
            <a:endParaRPr lang="en-US" altLang="en-US" dirty="0">
              <a:latin typeface="+mn-lt"/>
            </a:endParaRPr>
          </a:p>
          <a:p>
            <a:pPr lvl="1"/>
            <a:r>
              <a:rPr lang="en-US" altLang="en-US" dirty="0">
                <a:latin typeface="+mn-lt"/>
              </a:rPr>
              <a:t>If there are known errors, changes should be made.</a:t>
            </a:r>
          </a:p>
          <a:p>
            <a:pPr lvl="1"/>
            <a:r>
              <a:rPr lang="en-US" altLang="en-US" dirty="0">
                <a:latin typeface="+mn-lt"/>
              </a:rPr>
              <a:t>Additional information may be adde</a:t>
            </a:r>
            <a:r>
              <a:rPr lang="en-US" altLang="en-US" dirty="0"/>
              <a:t>d</a:t>
            </a:r>
            <a:r>
              <a:rPr lang="en-US" altLang="en-US" dirty="0" smtClean="0"/>
              <a:t>.</a:t>
            </a:r>
          </a:p>
          <a:p>
            <a:pPr lvl="1"/>
            <a:r>
              <a:rPr lang="en-US" altLang="en-US" dirty="0" smtClean="0"/>
              <a:t>Be kind and respectful.</a:t>
            </a:r>
            <a:endParaRPr lang="en-US" altLang="en-US" dirty="0"/>
          </a:p>
        </p:txBody>
      </p:sp>
    </p:spTree>
    <p:extLst>
      <p:ext uri="{BB962C8B-B14F-4D97-AF65-F5344CB8AC3E}">
        <p14:creationId xmlns:p14="http://schemas.microsoft.com/office/powerpoint/2010/main" val="1556823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4779" y="152400"/>
            <a:ext cx="7467600" cy="1143000"/>
          </a:xfrm>
        </p:spPr>
        <p:txBody>
          <a:bodyPr/>
          <a:lstStyle/>
          <a:p>
            <a:r>
              <a:rPr lang="en-US" altLang="en-US" sz="3600" dirty="0" smtClean="0">
                <a:solidFill>
                  <a:schemeClr val="tx1"/>
                </a:solidFill>
              </a:rPr>
              <a:t>Let’s Expand Our Knowledge!</a:t>
            </a:r>
            <a:endParaRPr lang="en-US" altLang="en-US" sz="3600" dirty="0">
              <a:solidFill>
                <a:schemeClr val="tx1"/>
              </a:solidFill>
            </a:endParaRPr>
          </a:p>
        </p:txBody>
      </p:sp>
      <p:sp>
        <p:nvSpPr>
          <p:cNvPr id="21507" name="Rectangle 3"/>
          <p:cNvSpPr>
            <a:spLocks noGrp="1" noChangeArrowheads="1"/>
          </p:cNvSpPr>
          <p:nvPr>
            <p:ph type="body" idx="1"/>
          </p:nvPr>
        </p:nvSpPr>
        <p:spPr>
          <a:xfrm>
            <a:off x="-28977" y="1295400"/>
            <a:ext cx="7770813" cy="4651375"/>
          </a:xfrm>
        </p:spPr>
        <p:txBody>
          <a:bodyPr/>
          <a:lstStyle/>
          <a:p>
            <a:r>
              <a:rPr lang="en-US" altLang="en-US" dirty="0" smtClean="0">
                <a:solidFill>
                  <a:schemeClr val="tx1"/>
                </a:solidFill>
              </a:rPr>
              <a:t>Task #3:</a:t>
            </a:r>
            <a:r>
              <a:rPr lang="en-US" altLang="en-US" b="0" dirty="0" smtClean="0">
                <a:solidFill>
                  <a:schemeClr val="tx1"/>
                </a:solidFill>
              </a:rPr>
              <a:t> When given the go,</a:t>
            </a:r>
          </a:p>
          <a:p>
            <a:pPr lvl="1"/>
            <a:r>
              <a:rPr lang="en-US" altLang="en-US" dirty="0">
                <a:latin typeface="+mn-lt"/>
              </a:rPr>
              <a:t>o</a:t>
            </a:r>
            <a:r>
              <a:rPr lang="en-US" altLang="en-US" dirty="0" smtClean="0">
                <a:latin typeface="+mn-lt"/>
              </a:rPr>
              <a:t>ne member will read a group’s paper.</a:t>
            </a:r>
          </a:p>
          <a:p>
            <a:pPr lvl="1"/>
            <a:r>
              <a:rPr lang="en-US" altLang="en-US" dirty="0">
                <a:latin typeface="+mn-lt"/>
              </a:rPr>
              <a:t>m</a:t>
            </a:r>
            <a:r>
              <a:rPr lang="en-US" altLang="en-US" b="0" dirty="0" smtClean="0">
                <a:solidFill>
                  <a:schemeClr val="tx1"/>
                </a:solidFill>
                <a:latin typeface="+mn-lt"/>
              </a:rPr>
              <a:t>embers will correct and/or add to a writing/drawing.</a:t>
            </a:r>
          </a:p>
          <a:p>
            <a:pPr lvl="1"/>
            <a:r>
              <a:rPr lang="en-US" altLang="en-US" dirty="0">
                <a:latin typeface="+mn-lt"/>
              </a:rPr>
              <a:t>m</a:t>
            </a:r>
            <a:r>
              <a:rPr lang="en-US" altLang="en-US" dirty="0" smtClean="0">
                <a:latin typeface="+mn-lt"/>
              </a:rPr>
              <a:t>embers will determine what is missing and add as much as they can until time has been called.</a:t>
            </a:r>
          </a:p>
          <a:p>
            <a:pPr lvl="1"/>
            <a:r>
              <a:rPr lang="en-US" altLang="en-US" dirty="0" smtClean="0">
                <a:latin typeface="+mn-lt"/>
              </a:rPr>
              <a:t>Be kind and respectful.</a:t>
            </a:r>
          </a:p>
          <a:p>
            <a:pPr lvl="1"/>
            <a:r>
              <a:rPr lang="en-US" altLang="en-US" dirty="0" smtClean="0">
                <a:latin typeface="+mn-lt"/>
              </a:rPr>
              <a:t>DO NOT talk to the group about its</a:t>
            </a:r>
          </a:p>
          <a:p>
            <a:pPr marL="457200" lvl="1" indent="0">
              <a:buNone/>
            </a:pPr>
            <a:r>
              <a:rPr lang="en-US" altLang="en-US" dirty="0">
                <a:latin typeface="+mn-lt"/>
              </a:rPr>
              <a:t> </a:t>
            </a:r>
            <a:r>
              <a:rPr lang="en-US" altLang="en-US" dirty="0" smtClean="0">
                <a:latin typeface="+mn-lt"/>
              </a:rPr>
              <a:t>  paper.</a:t>
            </a:r>
          </a:p>
          <a:p>
            <a:pPr lvl="1"/>
            <a:endParaRPr lang="en-US" altLang="en-US" b="0" dirty="0" smtClean="0">
              <a:solidFill>
                <a:schemeClr val="tx1"/>
              </a:solidFill>
            </a:endParaRPr>
          </a:p>
        </p:txBody>
      </p:sp>
    </p:spTree>
    <p:extLst>
      <p:ext uri="{BB962C8B-B14F-4D97-AF65-F5344CB8AC3E}">
        <p14:creationId xmlns:p14="http://schemas.microsoft.com/office/powerpoint/2010/main" val="3374301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52400" y="2133600"/>
            <a:ext cx="8839200" cy="1219200"/>
          </a:xfrm>
        </p:spPr>
        <p:txBody>
          <a:bodyPr/>
          <a:lstStyle/>
          <a:p>
            <a:r>
              <a:rPr lang="en-US" altLang="en-US" sz="4800" dirty="0" smtClean="0"/>
              <a:t>What is the American Dream?</a:t>
            </a:r>
            <a:endParaRPr lang="en-US" altLang="en-US" sz="4800" dirty="0"/>
          </a:p>
        </p:txBody>
      </p:sp>
      <p:sp>
        <p:nvSpPr>
          <p:cNvPr id="3" name="Rectangle 2"/>
          <p:cNvSpPr/>
          <p:nvPr/>
        </p:nvSpPr>
        <p:spPr>
          <a:xfrm>
            <a:off x="304800" y="6096000"/>
            <a:ext cx="6019800" cy="646331"/>
          </a:xfrm>
          <a:prstGeom prst="rect">
            <a:avLst/>
          </a:prstGeom>
        </p:spPr>
        <p:txBody>
          <a:bodyPr wrap="square">
            <a:spAutoFit/>
          </a:bodyPr>
          <a:lstStyle/>
          <a:p>
            <a:r>
              <a:rPr lang="en-US" dirty="0" smtClean="0">
                <a:solidFill>
                  <a:schemeClr val="bg1"/>
                </a:solidFill>
              </a:rPr>
              <a:t>Video: </a:t>
            </a:r>
            <a:r>
              <a:rPr lang="en-US" dirty="0" smtClean="0">
                <a:solidFill>
                  <a:schemeClr val="bg1"/>
                </a:solidFill>
                <a:hlinkClick r:id="rId3"/>
              </a:rPr>
              <a:t>https://www.youtube.com/watch?v=hNtKt1WQcZ4</a:t>
            </a: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4182182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38200" y="-76200"/>
            <a:ext cx="7467600" cy="1143000"/>
          </a:xfrm>
        </p:spPr>
        <p:txBody>
          <a:bodyPr/>
          <a:lstStyle/>
          <a:p>
            <a:r>
              <a:rPr lang="en-US" altLang="en-US" sz="5400" dirty="0" smtClean="0">
                <a:solidFill>
                  <a:schemeClr val="tx1"/>
                </a:solidFill>
              </a:rPr>
              <a:t>The American Dream</a:t>
            </a:r>
            <a:endParaRPr lang="en-US" altLang="en-US" sz="5400" dirty="0">
              <a:solidFill>
                <a:schemeClr val="tx1"/>
              </a:solidFill>
            </a:endParaRPr>
          </a:p>
        </p:txBody>
      </p:sp>
      <p:sp>
        <p:nvSpPr>
          <p:cNvPr id="21507" name="Rectangle 3"/>
          <p:cNvSpPr>
            <a:spLocks noGrp="1" noChangeArrowheads="1"/>
          </p:cNvSpPr>
          <p:nvPr>
            <p:ph type="body" idx="1"/>
          </p:nvPr>
        </p:nvSpPr>
        <p:spPr>
          <a:xfrm>
            <a:off x="1" y="1063625"/>
            <a:ext cx="8305800" cy="4651375"/>
          </a:xfrm>
        </p:spPr>
        <p:txBody>
          <a:bodyPr/>
          <a:lstStyle/>
          <a:p>
            <a:r>
              <a:rPr lang="en-US" altLang="en-US" sz="2800" b="0" dirty="0" smtClean="0">
                <a:solidFill>
                  <a:schemeClr val="tx1"/>
                </a:solidFill>
              </a:rPr>
              <a:t>The American Dream depends on the individual.</a:t>
            </a:r>
          </a:p>
          <a:p>
            <a:r>
              <a:rPr lang="en-US" altLang="en-US" sz="2800" b="0" dirty="0" smtClean="0">
                <a:solidFill>
                  <a:schemeClr val="tx1"/>
                </a:solidFill>
              </a:rPr>
              <a:t>Historically, the American Dream is the opportunity for all people in America to have</a:t>
            </a:r>
          </a:p>
          <a:p>
            <a:pPr lvl="1"/>
            <a:r>
              <a:rPr lang="en-US" altLang="en-US" dirty="0" smtClean="0"/>
              <a:t>a choice</a:t>
            </a:r>
          </a:p>
          <a:p>
            <a:pPr lvl="1"/>
            <a:r>
              <a:rPr lang="en-US" altLang="en-US" dirty="0" smtClean="0"/>
              <a:t>basic freedoms </a:t>
            </a:r>
          </a:p>
          <a:p>
            <a:pPr lvl="1"/>
            <a:r>
              <a:rPr lang="en-US" altLang="en-US" dirty="0" smtClean="0"/>
              <a:t>civil rights</a:t>
            </a:r>
          </a:p>
          <a:p>
            <a:pPr lvl="1"/>
            <a:r>
              <a:rPr lang="en-US" altLang="en-US" dirty="0" smtClean="0"/>
              <a:t>protection</a:t>
            </a:r>
          </a:p>
          <a:p>
            <a:pPr lvl="1"/>
            <a:r>
              <a:rPr lang="en-US" altLang="en-US" dirty="0" smtClean="0"/>
              <a:t>a chance toward success in whatever          one chooses to do.</a:t>
            </a:r>
            <a:endParaRPr lang="en-US" altLang="en-US" sz="3200" dirty="0" smtClean="0">
              <a:solidFill>
                <a:schemeClr val="tx1"/>
              </a:solidFill>
            </a:endParaRPr>
          </a:p>
          <a:p>
            <a:r>
              <a:rPr lang="en-US" altLang="en-US" sz="2800" b="0" dirty="0" smtClean="0">
                <a:solidFill>
                  <a:schemeClr val="tx1"/>
                </a:solidFill>
              </a:rPr>
              <a:t>During the Industrial Era, the American     Dream was alive and well.</a:t>
            </a:r>
          </a:p>
          <a:p>
            <a:endParaRPr lang="en-US" altLang="en-US" dirty="0" smtClean="0">
              <a:solidFill>
                <a:schemeClr val="tx1"/>
              </a:solidFill>
            </a:endParaRPr>
          </a:p>
        </p:txBody>
      </p:sp>
    </p:spTree>
    <p:extLst>
      <p:ext uri="{BB962C8B-B14F-4D97-AF65-F5344CB8AC3E}">
        <p14:creationId xmlns:p14="http://schemas.microsoft.com/office/powerpoint/2010/main" val="2465383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152400"/>
            <a:ext cx="8382000" cy="1143000"/>
          </a:xfrm>
        </p:spPr>
        <p:txBody>
          <a:bodyPr/>
          <a:lstStyle/>
          <a:p>
            <a:r>
              <a:rPr lang="en-US" altLang="en-US" sz="4000" dirty="0" smtClean="0">
                <a:solidFill>
                  <a:schemeClr val="tx1"/>
                </a:solidFill>
              </a:rPr>
              <a:t>The Early Industrial Revolution</a:t>
            </a:r>
            <a:endParaRPr lang="en-US" altLang="en-US" sz="4000" dirty="0">
              <a:solidFill>
                <a:schemeClr val="tx1"/>
              </a:solidFill>
            </a:endParaRPr>
          </a:p>
        </p:txBody>
      </p:sp>
      <p:sp>
        <p:nvSpPr>
          <p:cNvPr id="21507" name="Rectangle 3"/>
          <p:cNvSpPr>
            <a:spLocks noGrp="1" noChangeArrowheads="1"/>
          </p:cNvSpPr>
          <p:nvPr>
            <p:ph type="body" idx="1"/>
          </p:nvPr>
        </p:nvSpPr>
        <p:spPr>
          <a:xfrm>
            <a:off x="0" y="953193"/>
            <a:ext cx="8077200" cy="4651375"/>
          </a:xfrm>
        </p:spPr>
        <p:txBody>
          <a:bodyPr/>
          <a:lstStyle/>
          <a:p>
            <a:r>
              <a:rPr lang="en-US" altLang="en-US" sz="2600" b="0" dirty="0" smtClean="0">
                <a:solidFill>
                  <a:schemeClr val="tx1"/>
                </a:solidFill>
              </a:rPr>
              <a:t>From colonial days to the early 1800s, America was an agricultural society. Raw resources such as cotton and wood was either processed into goods such as clothing or furniture by hand or sent to England. </a:t>
            </a:r>
          </a:p>
          <a:p>
            <a:pPr marL="0" indent="0">
              <a:buNone/>
            </a:pPr>
            <a:endParaRPr lang="en-US" altLang="en-US" sz="700" b="0" dirty="0" smtClean="0">
              <a:solidFill>
                <a:schemeClr val="tx1"/>
              </a:solidFill>
            </a:endParaRPr>
          </a:p>
          <a:p>
            <a:r>
              <a:rPr lang="en-US" altLang="en-US" sz="2600" b="0" dirty="0" smtClean="0">
                <a:solidFill>
                  <a:schemeClr val="tx1"/>
                </a:solidFill>
              </a:rPr>
              <a:t>England had the mechanized tools to process these goods fast; however, these processed goods were expensive. </a:t>
            </a:r>
          </a:p>
          <a:p>
            <a:pPr marL="0" indent="0">
              <a:buNone/>
            </a:pPr>
            <a:endParaRPr lang="en-US" altLang="en-US" sz="600" b="0" dirty="0">
              <a:solidFill>
                <a:schemeClr val="tx1"/>
              </a:solidFill>
            </a:endParaRPr>
          </a:p>
          <a:p>
            <a:r>
              <a:rPr lang="en-US" altLang="en-US" sz="2600" dirty="0" smtClean="0">
                <a:solidFill>
                  <a:schemeClr val="tx1"/>
                </a:solidFill>
              </a:rPr>
              <a:t>Samuel Slater </a:t>
            </a:r>
            <a:r>
              <a:rPr lang="en-US" altLang="en-US" sz="2600" b="0" dirty="0" smtClean="0">
                <a:solidFill>
                  <a:schemeClr val="tx1"/>
                </a:solidFill>
              </a:rPr>
              <a:t>also called the “Father of the American Industrial Revolution” emigrated to America in 1789 with the secret plans of a        power-generated cotton spinning             machine. </a:t>
            </a:r>
            <a:endParaRPr lang="en-US" altLang="en-US" sz="2600" b="0" dirty="0">
              <a:solidFill>
                <a:schemeClr val="tx1"/>
              </a:solidFill>
            </a:endParaRPr>
          </a:p>
        </p:txBody>
      </p:sp>
      <p:sp>
        <p:nvSpPr>
          <p:cNvPr id="2" name="Rectangle 1"/>
          <p:cNvSpPr/>
          <p:nvPr/>
        </p:nvSpPr>
        <p:spPr>
          <a:xfrm>
            <a:off x="105295" y="6473428"/>
            <a:ext cx="8229600" cy="369332"/>
          </a:xfrm>
          <a:prstGeom prst="rect">
            <a:avLst/>
          </a:prstGeom>
        </p:spPr>
        <p:txBody>
          <a:bodyPr wrap="square">
            <a:spAutoFit/>
          </a:bodyPr>
          <a:lstStyle/>
          <a:p>
            <a:r>
              <a:rPr lang="en-US" sz="1600" dirty="0" smtClean="0"/>
              <a:t>Video:</a:t>
            </a:r>
            <a:r>
              <a:rPr lang="en-US" dirty="0" smtClean="0"/>
              <a:t> </a:t>
            </a:r>
            <a:r>
              <a:rPr lang="en-US" sz="1600" dirty="0" smtClean="0">
                <a:hlinkClick r:id="rId4"/>
              </a:rPr>
              <a:t>http://www.history.com/topics/industrial-revolution/videos/the-industrial-revolition</a:t>
            </a:r>
            <a:r>
              <a:rPr lang="en-US" sz="1600" dirty="0" smtClean="0"/>
              <a:t> </a:t>
            </a:r>
            <a:endParaRPr lang="en-US" sz="1600" dirty="0"/>
          </a:p>
        </p:txBody>
      </p:sp>
    </p:spTree>
    <p:extLst>
      <p:ext uri="{BB962C8B-B14F-4D97-AF65-F5344CB8AC3E}">
        <p14:creationId xmlns:p14="http://schemas.microsoft.com/office/powerpoint/2010/main" val="3979974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152400" y="152400"/>
            <a:ext cx="7924800" cy="6477000"/>
          </a:xfrm>
        </p:spPr>
        <p:txBody>
          <a:bodyPr/>
          <a:lstStyle/>
          <a:p>
            <a:r>
              <a:rPr lang="en-US" altLang="en-US" b="0" dirty="0" smtClean="0">
                <a:solidFill>
                  <a:schemeClr val="tx1"/>
                </a:solidFill>
              </a:rPr>
              <a:t>Slater wasn’t the only early industrialist in America in the early 1800s.</a:t>
            </a:r>
          </a:p>
          <a:p>
            <a:pPr marL="0" indent="0">
              <a:buNone/>
            </a:pPr>
            <a:endParaRPr lang="en-US" altLang="en-US" sz="700" b="0" dirty="0" smtClean="0">
              <a:solidFill>
                <a:schemeClr val="tx1"/>
              </a:solidFill>
            </a:endParaRPr>
          </a:p>
          <a:p>
            <a:r>
              <a:rPr lang="en-US" altLang="en-US" dirty="0" smtClean="0">
                <a:solidFill>
                  <a:schemeClr val="tx1"/>
                </a:solidFill>
              </a:rPr>
              <a:t>Eli Whitney’s </a:t>
            </a:r>
            <a:r>
              <a:rPr lang="en-US" altLang="en-US" b="0" dirty="0" smtClean="0">
                <a:solidFill>
                  <a:schemeClr val="tx1"/>
                </a:solidFill>
              </a:rPr>
              <a:t>patented cotton gin invention in 1794 quickly changed the cotton industry. The cotton yields doubled every decade.</a:t>
            </a:r>
          </a:p>
          <a:p>
            <a:r>
              <a:rPr lang="en-US" altLang="en-US" b="0" dirty="0" smtClean="0">
                <a:solidFill>
                  <a:schemeClr val="tx1"/>
                </a:solidFill>
              </a:rPr>
              <a:t>However, Whitney’s invention of interchangeable parts revolutionized American manufacturing.</a:t>
            </a:r>
          </a:p>
          <a:p>
            <a:pPr marL="0" indent="0">
              <a:buNone/>
            </a:pPr>
            <a:r>
              <a:rPr lang="en-US" altLang="en-US" sz="1400" b="0" dirty="0" smtClean="0">
                <a:solidFill>
                  <a:schemeClr val="tx1"/>
                </a:solidFill>
              </a:rPr>
              <a:t>Video:</a:t>
            </a:r>
            <a:r>
              <a:rPr lang="en-US" altLang="en-US" sz="1400" dirty="0" smtClean="0">
                <a:solidFill>
                  <a:schemeClr val="tx1"/>
                </a:solidFill>
              </a:rPr>
              <a:t> </a:t>
            </a:r>
            <a:r>
              <a:rPr lang="en-US" altLang="en-US" sz="1400" dirty="0" smtClean="0">
                <a:solidFill>
                  <a:schemeClr val="tx1"/>
                </a:solidFill>
                <a:hlinkClick r:id="rId4"/>
              </a:rPr>
              <a:t>http://www.history.com/topics/inventions/cotton-gin-and-eli-whitney</a:t>
            </a:r>
            <a:r>
              <a:rPr lang="en-US" altLang="en-US" sz="1400" dirty="0" smtClean="0">
                <a:solidFill>
                  <a:schemeClr val="tx1"/>
                </a:solidFill>
              </a:rPr>
              <a:t> </a:t>
            </a:r>
          </a:p>
          <a:p>
            <a:r>
              <a:rPr lang="en-US" altLang="en-US" dirty="0" smtClean="0">
                <a:solidFill>
                  <a:schemeClr val="tx1"/>
                </a:solidFill>
              </a:rPr>
              <a:t>Samuel Morse</a:t>
            </a:r>
            <a:r>
              <a:rPr lang="en-US" altLang="en-US" b="0" dirty="0" smtClean="0">
                <a:solidFill>
                  <a:schemeClr val="tx1"/>
                </a:solidFill>
              </a:rPr>
              <a:t>, invented the telegraph in 1837 and with his assistant’s help, the Morse Code in 1837.</a:t>
            </a:r>
          </a:p>
          <a:p>
            <a:r>
              <a:rPr lang="en-US" altLang="en-US" b="0" dirty="0" smtClean="0">
                <a:solidFill>
                  <a:schemeClr val="tx1"/>
                </a:solidFill>
              </a:rPr>
              <a:t>Morse revolutionized telecommunications.</a:t>
            </a:r>
          </a:p>
          <a:p>
            <a:pPr marL="0" indent="0">
              <a:buNone/>
            </a:pPr>
            <a:r>
              <a:rPr lang="en-US" altLang="en-US" sz="1400" b="0" dirty="0" smtClean="0">
                <a:solidFill>
                  <a:schemeClr val="tx1"/>
                </a:solidFill>
              </a:rPr>
              <a:t>Video: </a:t>
            </a:r>
            <a:r>
              <a:rPr lang="en-US" altLang="en-US" sz="1400" b="0" dirty="0" smtClean="0">
                <a:solidFill>
                  <a:schemeClr val="tx1"/>
                </a:solidFill>
                <a:hlinkClick r:id="rId5"/>
              </a:rPr>
              <a:t>http://www.history.com/topics/inventions/telegraph</a:t>
            </a:r>
            <a:endParaRPr lang="en-US" altLang="en-US" sz="1400" b="0" dirty="0" smtClean="0">
              <a:solidFill>
                <a:schemeClr val="tx1"/>
              </a:solidFill>
            </a:endParaRPr>
          </a:p>
          <a:p>
            <a:r>
              <a:rPr lang="en-US" altLang="en-US" b="0" dirty="0" smtClean="0">
                <a:solidFill>
                  <a:schemeClr val="tx1"/>
                </a:solidFill>
              </a:rPr>
              <a:t>North Carolina native, </a:t>
            </a:r>
            <a:r>
              <a:rPr lang="en-US" altLang="en-US" dirty="0" smtClean="0">
                <a:solidFill>
                  <a:schemeClr val="tx1"/>
                </a:solidFill>
              </a:rPr>
              <a:t>Richard Gatling</a:t>
            </a:r>
            <a:r>
              <a:rPr lang="en-US" altLang="en-US" b="0" dirty="0" smtClean="0">
                <a:solidFill>
                  <a:schemeClr val="tx1"/>
                </a:solidFill>
              </a:rPr>
              <a:t>,        patented in 1862 his Gatling gun. This crank-  operated machine gun helped changed the        course of fighting in the Civil War and               future wars.</a:t>
            </a:r>
          </a:p>
          <a:p>
            <a:pPr marL="0" indent="0">
              <a:buNone/>
            </a:pPr>
            <a:endParaRPr lang="en-US" altLang="en-US" sz="1600" b="0" dirty="0" smtClean="0">
              <a:solidFill>
                <a:schemeClr val="tx1"/>
              </a:solidFill>
            </a:endParaRPr>
          </a:p>
          <a:p>
            <a:endParaRPr lang="en-US" altLang="en-US" dirty="0">
              <a:solidFill>
                <a:schemeClr val="tx1"/>
              </a:solidFill>
            </a:endParaRPr>
          </a:p>
        </p:txBody>
      </p:sp>
    </p:spTree>
    <p:extLst>
      <p:ext uri="{BB962C8B-B14F-4D97-AF65-F5344CB8AC3E}">
        <p14:creationId xmlns:p14="http://schemas.microsoft.com/office/powerpoint/2010/main" val="3476869809"/>
      </p:ext>
    </p:extLst>
  </p:cSld>
  <p:clrMapOvr>
    <a:masterClrMapping/>
  </p:clrMapOvr>
</p:sld>
</file>

<file path=ppt/theme/theme1.xml><?xml version="1.0" encoding="utf-8"?>
<a:theme xmlns:a="http://schemas.openxmlformats.org/drawingml/2006/main" name="TTG3_template">
  <a:themeElements>
    <a:clrScheme name="TTG3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TG3_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TTG3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TG3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TG3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TG3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TG3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TG3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TG3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TG3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TG3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TG3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TG3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TG3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an_idea</Template>
  <TotalTime>491</TotalTime>
  <Words>3070</Words>
  <Application>Microsoft Office PowerPoint</Application>
  <PresentationFormat>On-screen Show (4:3)</PresentationFormat>
  <Paragraphs>360</Paragraphs>
  <Slides>39</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Trebuchet MS</vt:lpstr>
      <vt:lpstr>Wingdings</vt:lpstr>
      <vt:lpstr>TTG3_template</vt:lpstr>
      <vt:lpstr>Industrialization Era</vt:lpstr>
      <vt:lpstr>What do you know about  the Industrial Revolution?</vt:lpstr>
      <vt:lpstr>Graffiti Collages</vt:lpstr>
      <vt:lpstr>PowerPoint Presentation</vt:lpstr>
      <vt:lpstr>Let’s Expand Our Knowledge!</vt:lpstr>
      <vt:lpstr>What is the American Dream?</vt:lpstr>
      <vt:lpstr>The American Dream</vt:lpstr>
      <vt:lpstr>The Early Industrial Revolution</vt:lpstr>
      <vt:lpstr>PowerPoint Presentation</vt:lpstr>
      <vt:lpstr>PowerPoint Presentation</vt:lpstr>
      <vt:lpstr>Early Railroad Systems in America</vt:lpstr>
      <vt:lpstr>“What are the characteristics of successful entrepreneurs?”   “How did electricity, and railroad and steel industries impact industrial growth?”  </vt:lpstr>
      <vt:lpstr>Early Entrepreneurs </vt:lpstr>
      <vt:lpstr>Andrew Carnegie</vt:lpstr>
      <vt:lpstr>Cornelius Vanderbilt</vt:lpstr>
      <vt:lpstr>“How did the assembly line and the oil industry impact industrial growth?”      “Was JP Morgan’s strategy to create wealth beneficial to America?”  </vt:lpstr>
      <vt:lpstr>Alexander Graham Bell</vt:lpstr>
      <vt:lpstr>Henry Ford</vt:lpstr>
      <vt:lpstr>John D. Rockefeller</vt:lpstr>
      <vt:lpstr>J.P. Morgan</vt:lpstr>
      <vt:lpstr>Monopolies and Muckrakers</vt:lpstr>
      <vt:lpstr>Monopolies</vt:lpstr>
      <vt:lpstr>Muckrakers</vt:lpstr>
      <vt:lpstr>Sherman Anti-Trust Act</vt:lpstr>
      <vt:lpstr>Transfer to Immigration PPT</vt:lpstr>
      <vt:lpstr>“Was the rapid rate of industrialization worth the safety of its workers?    “How can citizens create change?”  </vt:lpstr>
      <vt:lpstr>Graffiti Collages</vt:lpstr>
      <vt:lpstr>Monday, March 19, 2018</vt:lpstr>
      <vt:lpstr>Working Conditions</vt:lpstr>
      <vt:lpstr>Labor Unions</vt:lpstr>
      <vt:lpstr>Government Laws</vt:lpstr>
      <vt:lpstr>City Life</vt:lpstr>
      <vt:lpstr>Progressive Reformers  - How can citizens create change?</vt:lpstr>
      <vt:lpstr>“How did the Industrialization Era impact North Carolina?”   “Is yellow journalism ethical?”</vt:lpstr>
      <vt:lpstr>New Industry in North Carolina</vt:lpstr>
      <vt:lpstr>Education Improvements in NC</vt:lpstr>
      <vt:lpstr>African-Americans in NC</vt:lpstr>
      <vt:lpstr>African Americans in NC</vt:lpstr>
      <vt:lpstr>Spanish-American War</vt:lpstr>
    </vt:vector>
  </TitlesOfParts>
  <Company>Wake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IDEA</dc:title>
  <dc:creator>dvargas</dc:creator>
  <cp:lastModifiedBy>Amy Davis</cp:lastModifiedBy>
  <cp:revision>55</cp:revision>
  <dcterms:created xsi:type="dcterms:W3CDTF">2017-01-23T22:27:50Z</dcterms:created>
  <dcterms:modified xsi:type="dcterms:W3CDTF">2018-03-18T13:18:45Z</dcterms:modified>
</cp:coreProperties>
</file>