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A9D196-98D3-4103-B5F1-8ED159F5D769}" type="datetimeFigureOut">
              <a:rPr lang="en-US" smtClean="0"/>
              <a:t>12/10/2017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1934605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9D196-98D3-4103-B5F1-8ED159F5D769}" type="datetimeFigureOut">
              <a:rPr lang="en-US" smtClean="0"/>
              <a:t>12/10/2017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1630370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9D196-98D3-4103-B5F1-8ED159F5D769}" type="datetimeFigureOut">
              <a:rPr lang="en-US" smtClean="0"/>
              <a:t>12/10/2017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4057048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9D196-98D3-4103-B5F1-8ED159F5D769}" type="datetimeFigureOut">
              <a:rPr lang="en-US" smtClean="0"/>
              <a:t>12/10/2017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251881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A9D196-98D3-4103-B5F1-8ED159F5D769}" type="datetimeFigureOut">
              <a:rPr lang="en-US" smtClean="0"/>
              <a:t>12/10/2017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3216503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6A9D196-98D3-4103-B5F1-8ED159F5D769}" type="datetimeFigureOut">
              <a:rPr lang="en-US" smtClean="0"/>
              <a:t>12/10/2017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1368813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A9D196-98D3-4103-B5F1-8ED159F5D769}" type="datetimeFigureOut">
              <a:rPr lang="en-US" smtClean="0"/>
              <a:t>12/10/2017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1040077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A9D196-98D3-4103-B5F1-8ED159F5D769}" type="datetimeFigureOut">
              <a:rPr lang="en-US" smtClean="0"/>
              <a:t>12/10/2017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202944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A9D196-98D3-4103-B5F1-8ED159F5D769}" type="datetimeFigureOut">
              <a:rPr lang="en-US" smtClean="0"/>
              <a:t>12/10/2017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300639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A9D196-98D3-4103-B5F1-8ED159F5D769}" type="datetimeFigureOut">
              <a:rPr lang="en-US" smtClean="0"/>
              <a:t>12/10/2017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3337388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A9D196-98D3-4103-B5F1-8ED159F5D769}" type="datetimeFigureOut">
              <a:rPr lang="en-US" smtClean="0"/>
              <a:t>12/10/2017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C29F4-C833-4D20-8C6D-F75C2FDD9D7A}" type="slidenum">
              <a:rPr lang="en-US" smtClean="0"/>
              <a:t>‹#›</a:t>
            </a:fld>
            <a:endParaRPr lang="en-US"/>
          </a:p>
        </p:txBody>
      </p:sp>
    </p:spTree>
    <p:extLst>
      <p:ext uri="{BB962C8B-B14F-4D97-AF65-F5344CB8AC3E}">
        <p14:creationId xmlns:p14="http://schemas.microsoft.com/office/powerpoint/2010/main" val="3516839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9D196-98D3-4103-B5F1-8ED159F5D769}" type="datetimeFigureOut">
              <a:rPr lang="en-US" smtClean="0"/>
              <a:t>12/10/2017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9C29F4-C833-4D20-8C6D-F75C2FDD9D7A}" type="slidenum">
              <a:rPr lang="en-US" smtClean="0"/>
              <a:t>‹#›</a:t>
            </a:fld>
            <a:endParaRPr lang="en-US"/>
          </a:p>
        </p:txBody>
      </p:sp>
    </p:spTree>
    <p:extLst>
      <p:ext uri="{BB962C8B-B14F-4D97-AF65-F5344CB8AC3E}">
        <p14:creationId xmlns:p14="http://schemas.microsoft.com/office/powerpoint/2010/main" val="1448901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932" y="154545"/>
            <a:ext cx="9144000" cy="1062977"/>
          </a:xfrm>
        </p:spPr>
        <p:txBody>
          <a:bodyPr/>
          <a:lstStyle/>
          <a:p>
            <a:r>
              <a:rPr lang="en-US" dirty="0" smtClean="0"/>
              <a:t>Monday, December 11, 2017</a:t>
            </a:r>
            <a:endParaRPr lang="en-US" dirty="0"/>
          </a:p>
        </p:txBody>
      </p:sp>
      <p:sp>
        <p:nvSpPr>
          <p:cNvPr id="3" name="Subtitle 2"/>
          <p:cNvSpPr>
            <a:spLocks noGrp="1"/>
          </p:cNvSpPr>
          <p:nvPr>
            <p:ph type="subTitle" idx="1"/>
          </p:nvPr>
        </p:nvSpPr>
        <p:spPr>
          <a:xfrm>
            <a:off x="1130477" y="1502781"/>
            <a:ext cx="9144000" cy="1655762"/>
          </a:xfrm>
        </p:spPr>
        <p:txBody>
          <a:bodyPr/>
          <a:lstStyle/>
          <a:p>
            <a:r>
              <a:rPr lang="en-US" dirty="0" smtClean="0"/>
              <a:t>Please create 6 four-square boxes for vocabulary for the next unit.</a:t>
            </a:r>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316754362"/>
              </p:ext>
            </p:extLst>
          </p:nvPr>
        </p:nvGraphicFramePr>
        <p:xfrm>
          <a:off x="837127" y="2253803"/>
          <a:ext cx="4803818" cy="4327300"/>
        </p:xfrm>
        <a:graphic>
          <a:graphicData uri="http://schemas.openxmlformats.org/drawingml/2006/table">
            <a:tbl>
              <a:tblPr firstRow="1" bandRow="1">
                <a:tableStyleId>{5C22544A-7EE6-4342-B048-85BDC9FD1C3A}</a:tableStyleId>
              </a:tblPr>
              <a:tblGrid>
                <a:gridCol w="2401909"/>
                <a:gridCol w="2401909"/>
              </a:tblGrid>
              <a:tr h="2163650">
                <a:tc>
                  <a:txBody>
                    <a:bodyPr/>
                    <a:lstStyle/>
                    <a:p>
                      <a:r>
                        <a:rPr lang="en-US" sz="2800" dirty="0" smtClean="0"/>
                        <a:t>Term</a:t>
                      </a:r>
                      <a:endParaRPr lang="en-US" sz="2800" dirty="0"/>
                    </a:p>
                  </a:txBody>
                  <a:tcPr/>
                </a:tc>
                <a:tc>
                  <a:txBody>
                    <a:bodyPr/>
                    <a:lstStyle/>
                    <a:p>
                      <a:r>
                        <a:rPr lang="en-US" sz="2800" dirty="0" smtClean="0"/>
                        <a:t>Definition</a:t>
                      </a:r>
                      <a:endParaRPr lang="en-US" sz="2800" dirty="0"/>
                    </a:p>
                  </a:txBody>
                  <a:tcPr/>
                </a:tc>
              </a:tr>
              <a:tr h="2163650">
                <a:tc>
                  <a:txBody>
                    <a:bodyPr/>
                    <a:lstStyle/>
                    <a:p>
                      <a:r>
                        <a:rPr lang="en-US" sz="2800" dirty="0" smtClean="0"/>
                        <a:t>Connection</a:t>
                      </a:r>
                      <a:endParaRPr lang="en-US" sz="2800" dirty="0"/>
                    </a:p>
                  </a:txBody>
                  <a:tcPr/>
                </a:tc>
                <a:tc>
                  <a:txBody>
                    <a:bodyPr/>
                    <a:lstStyle/>
                    <a:p>
                      <a:r>
                        <a:rPr lang="en-US" sz="2800" dirty="0" smtClean="0"/>
                        <a:t>Visual</a:t>
                      </a:r>
                      <a:endParaRPr lang="en-US" sz="2800" dirty="0"/>
                    </a:p>
                  </a:txBody>
                  <a:tcPr/>
                </a:tc>
              </a:tr>
            </a:tbl>
          </a:graphicData>
        </a:graphic>
      </p:graphicFrame>
      <p:sp>
        <p:nvSpPr>
          <p:cNvPr id="5" name="TextBox 4"/>
          <p:cNvSpPr txBox="1"/>
          <p:nvPr/>
        </p:nvSpPr>
        <p:spPr>
          <a:xfrm>
            <a:off x="6330680" y="2056686"/>
            <a:ext cx="4551967" cy="4801314"/>
          </a:xfrm>
          <a:prstGeom prst="rect">
            <a:avLst/>
          </a:prstGeom>
          <a:noFill/>
        </p:spPr>
        <p:txBody>
          <a:bodyPr wrap="square" rtlCol="0">
            <a:spAutoFit/>
          </a:bodyPr>
          <a:lstStyle/>
          <a:p>
            <a:r>
              <a:rPr lang="en-US" sz="3600" dirty="0" smtClean="0"/>
              <a:t>The terms are:</a:t>
            </a:r>
          </a:p>
          <a:p>
            <a:endParaRPr lang="en-US" sz="3600" dirty="0" smtClean="0"/>
          </a:p>
          <a:p>
            <a:r>
              <a:rPr lang="en-US" sz="3600" dirty="0" smtClean="0"/>
              <a:t>War of 1812</a:t>
            </a:r>
          </a:p>
          <a:p>
            <a:r>
              <a:rPr lang="en-US" sz="3600" dirty="0" smtClean="0"/>
              <a:t>Monroe Doctrine</a:t>
            </a:r>
          </a:p>
          <a:p>
            <a:r>
              <a:rPr lang="en-US" sz="3600" dirty="0" smtClean="0"/>
              <a:t>Louisiana Purchase</a:t>
            </a:r>
          </a:p>
          <a:p>
            <a:r>
              <a:rPr lang="en-US" sz="3600" dirty="0" smtClean="0"/>
              <a:t>Manifest Destiny</a:t>
            </a:r>
          </a:p>
          <a:p>
            <a:r>
              <a:rPr lang="en-US" sz="3600" dirty="0" smtClean="0"/>
              <a:t>Indian Removal Act</a:t>
            </a:r>
          </a:p>
          <a:p>
            <a:r>
              <a:rPr lang="en-US" sz="3600" dirty="0" smtClean="0"/>
              <a:t>Trail of Tears</a:t>
            </a:r>
          </a:p>
          <a:p>
            <a:endParaRPr lang="en-US" dirty="0"/>
          </a:p>
        </p:txBody>
      </p:sp>
    </p:spTree>
    <p:extLst>
      <p:ext uri="{BB962C8B-B14F-4D97-AF65-F5344CB8AC3E}">
        <p14:creationId xmlns:p14="http://schemas.microsoft.com/office/powerpoint/2010/main" val="1364410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Vocabulary</a:t>
            </a:r>
            <a:endParaRPr lang="en-US" dirty="0"/>
          </a:p>
        </p:txBody>
      </p:sp>
      <p:sp>
        <p:nvSpPr>
          <p:cNvPr id="5" name="Text Placeholder 4"/>
          <p:cNvSpPr>
            <a:spLocks noGrp="1"/>
          </p:cNvSpPr>
          <p:nvPr>
            <p:ph type="body" idx="1"/>
          </p:nvPr>
        </p:nvSpPr>
        <p:spPr/>
        <p:txBody>
          <a:bodyPr>
            <a:normAutofit/>
          </a:bodyPr>
          <a:lstStyle/>
          <a:p>
            <a:r>
              <a:rPr lang="en-US" sz="4400" dirty="0" smtClean="0"/>
              <a:t>War of 1812</a:t>
            </a:r>
            <a:endParaRPr lang="en-US" sz="4400" dirty="0"/>
          </a:p>
        </p:txBody>
      </p:sp>
      <p:sp>
        <p:nvSpPr>
          <p:cNvPr id="6" name="Content Placeholder 5"/>
          <p:cNvSpPr>
            <a:spLocks noGrp="1"/>
          </p:cNvSpPr>
          <p:nvPr>
            <p:ph sz="half" idx="2"/>
          </p:nvPr>
        </p:nvSpPr>
        <p:spPr/>
        <p:txBody>
          <a:bodyPr/>
          <a:lstStyle/>
          <a:p>
            <a:r>
              <a:rPr lang="en-US" dirty="0"/>
              <a:t>A </a:t>
            </a:r>
            <a:r>
              <a:rPr lang="en-US" b="1" dirty="0"/>
              <a:t>war</a:t>
            </a:r>
            <a:r>
              <a:rPr lang="en-US" dirty="0"/>
              <a:t> between Britain and the United States, fought between </a:t>
            </a:r>
            <a:r>
              <a:rPr lang="en-US" b="1" dirty="0"/>
              <a:t>1812</a:t>
            </a:r>
            <a:r>
              <a:rPr lang="en-US" dirty="0"/>
              <a:t> and </a:t>
            </a:r>
            <a:r>
              <a:rPr lang="en-US" b="1" dirty="0"/>
              <a:t>1815</a:t>
            </a:r>
            <a:r>
              <a:rPr lang="en-US" dirty="0"/>
              <a:t>. </a:t>
            </a:r>
            <a:r>
              <a:rPr lang="en-US" dirty="0" smtClean="0"/>
              <a:t>The </a:t>
            </a:r>
            <a:r>
              <a:rPr lang="en-US" b="1" dirty="0" smtClean="0"/>
              <a:t>War </a:t>
            </a:r>
            <a:r>
              <a:rPr lang="en-US" b="1" dirty="0"/>
              <a:t>of 1812</a:t>
            </a:r>
            <a:r>
              <a:rPr lang="en-US" dirty="0"/>
              <a:t> has also been called the second American </a:t>
            </a:r>
            <a:r>
              <a:rPr lang="en-US" b="1" dirty="0"/>
              <a:t>war</a:t>
            </a:r>
            <a:r>
              <a:rPr lang="en-US" dirty="0"/>
              <a:t> for independence.</a:t>
            </a:r>
          </a:p>
        </p:txBody>
      </p:sp>
      <p:sp>
        <p:nvSpPr>
          <p:cNvPr id="7" name="Text Placeholder 6"/>
          <p:cNvSpPr>
            <a:spLocks noGrp="1"/>
          </p:cNvSpPr>
          <p:nvPr>
            <p:ph type="body" sz="quarter" idx="3"/>
          </p:nvPr>
        </p:nvSpPr>
        <p:spPr/>
        <p:txBody>
          <a:bodyPr>
            <a:normAutofit/>
          </a:bodyPr>
          <a:lstStyle/>
          <a:p>
            <a:r>
              <a:rPr lang="en-US" sz="4400" dirty="0" smtClean="0"/>
              <a:t>Monroe Doctrine</a:t>
            </a:r>
            <a:endParaRPr lang="en-US" sz="4400" dirty="0"/>
          </a:p>
        </p:txBody>
      </p:sp>
      <p:sp>
        <p:nvSpPr>
          <p:cNvPr id="8" name="Content Placeholder 7"/>
          <p:cNvSpPr>
            <a:spLocks noGrp="1"/>
          </p:cNvSpPr>
          <p:nvPr>
            <p:ph sz="quarter" idx="4"/>
          </p:nvPr>
        </p:nvSpPr>
        <p:spPr/>
        <p:txBody>
          <a:bodyPr/>
          <a:lstStyle/>
          <a:p>
            <a:pPr marL="0" indent="0">
              <a:buNone/>
            </a:pPr>
            <a:r>
              <a:rPr lang="en-US" dirty="0"/>
              <a:t>A statement of foreign policy which proclaimed that Europe should not interfere in affairs within the United States or in the development of other countries in the Western Hemisphere</a:t>
            </a:r>
            <a:r>
              <a:rPr lang="en-US" dirty="0" smtClean="0"/>
              <a:t>. (1823)</a:t>
            </a:r>
            <a:endParaRPr lang="en-US" dirty="0"/>
          </a:p>
        </p:txBody>
      </p:sp>
    </p:spTree>
    <p:extLst>
      <p:ext uri="{BB962C8B-B14F-4D97-AF65-F5344CB8AC3E}">
        <p14:creationId xmlns:p14="http://schemas.microsoft.com/office/powerpoint/2010/main" val="2427996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Vocabulary Continued</a:t>
            </a:r>
            <a:endParaRPr lang="en-US" dirty="0"/>
          </a:p>
        </p:txBody>
      </p:sp>
      <p:sp>
        <p:nvSpPr>
          <p:cNvPr id="5" name="Text Placeholder 4"/>
          <p:cNvSpPr>
            <a:spLocks noGrp="1"/>
          </p:cNvSpPr>
          <p:nvPr>
            <p:ph type="body" idx="1"/>
          </p:nvPr>
        </p:nvSpPr>
        <p:spPr/>
        <p:txBody>
          <a:bodyPr>
            <a:normAutofit/>
          </a:bodyPr>
          <a:lstStyle/>
          <a:p>
            <a:r>
              <a:rPr lang="en-US" sz="4400" dirty="0" smtClean="0"/>
              <a:t>Louisiana Purchase</a:t>
            </a:r>
            <a:endParaRPr lang="en-US" sz="4400" dirty="0"/>
          </a:p>
        </p:txBody>
      </p:sp>
      <p:sp>
        <p:nvSpPr>
          <p:cNvPr id="6" name="Content Placeholder 5"/>
          <p:cNvSpPr>
            <a:spLocks noGrp="1"/>
          </p:cNvSpPr>
          <p:nvPr>
            <p:ph sz="half" idx="2"/>
          </p:nvPr>
        </p:nvSpPr>
        <p:spPr/>
        <p:txBody>
          <a:bodyPr>
            <a:normAutofit fontScale="92500"/>
          </a:bodyPr>
          <a:lstStyle/>
          <a:p>
            <a:pPr marL="0" indent="0">
              <a:buNone/>
            </a:pPr>
            <a:r>
              <a:rPr lang="en-US" dirty="0" smtClean="0"/>
              <a:t>In </a:t>
            </a:r>
            <a:r>
              <a:rPr lang="en-US" b="1" dirty="0"/>
              <a:t>1803</a:t>
            </a:r>
            <a:r>
              <a:rPr lang="en-US" dirty="0"/>
              <a:t>, the United States purchased approximately 828,000,000 square miles of territory from France, thereby doubling the size of the young republic. </a:t>
            </a:r>
            <a:r>
              <a:rPr lang="en-US" dirty="0" smtClean="0"/>
              <a:t>The Louisiana </a:t>
            </a:r>
            <a:r>
              <a:rPr lang="en-US" dirty="0"/>
              <a:t>Territory stretched from the Mississippi River in the east to the Rocky Mountains in the west and from the Gulf of Mexico in the south to the Canadian border in the north.</a:t>
            </a:r>
          </a:p>
        </p:txBody>
      </p:sp>
      <p:sp>
        <p:nvSpPr>
          <p:cNvPr id="7" name="Text Placeholder 6"/>
          <p:cNvSpPr>
            <a:spLocks noGrp="1"/>
          </p:cNvSpPr>
          <p:nvPr>
            <p:ph type="body" sz="quarter" idx="3"/>
          </p:nvPr>
        </p:nvSpPr>
        <p:spPr/>
        <p:txBody>
          <a:bodyPr>
            <a:normAutofit/>
          </a:bodyPr>
          <a:lstStyle/>
          <a:p>
            <a:r>
              <a:rPr lang="en-US" sz="4400" dirty="0" smtClean="0"/>
              <a:t>Manifest Destiny</a:t>
            </a:r>
            <a:endParaRPr lang="en-US" sz="4400" dirty="0"/>
          </a:p>
        </p:txBody>
      </p:sp>
      <p:sp>
        <p:nvSpPr>
          <p:cNvPr id="8" name="Content Placeholder 7"/>
          <p:cNvSpPr>
            <a:spLocks noGrp="1"/>
          </p:cNvSpPr>
          <p:nvPr>
            <p:ph sz="quarter" idx="4"/>
          </p:nvPr>
        </p:nvSpPr>
        <p:spPr>
          <a:xfrm>
            <a:off x="6172199" y="2505075"/>
            <a:ext cx="5521817" cy="3684588"/>
          </a:xfrm>
        </p:spPr>
        <p:txBody>
          <a:bodyPr/>
          <a:lstStyle/>
          <a:p>
            <a:pPr marL="0" indent="0">
              <a:buNone/>
            </a:pPr>
            <a:r>
              <a:rPr lang="en-US" dirty="0" smtClean="0"/>
              <a:t>The</a:t>
            </a:r>
            <a:r>
              <a:rPr lang="en-US" dirty="0"/>
              <a:t> belief or doctrine, held chiefly in the middle and latter part of </a:t>
            </a:r>
            <a:r>
              <a:rPr lang="en-US" dirty="0" smtClean="0"/>
              <a:t>the 19th</a:t>
            </a:r>
            <a:r>
              <a:rPr lang="en-US" dirty="0"/>
              <a:t> century, that it was the destiny of the U.S. to expand its </a:t>
            </a:r>
            <a:r>
              <a:rPr lang="en-US" dirty="0" smtClean="0"/>
              <a:t>territory over</a:t>
            </a:r>
            <a:r>
              <a:rPr lang="en-US" dirty="0"/>
              <a:t> the whole of North America </a:t>
            </a:r>
            <a:r>
              <a:rPr lang="en-US" dirty="0" smtClean="0"/>
              <a:t>     and</a:t>
            </a:r>
            <a:r>
              <a:rPr lang="en-US" dirty="0"/>
              <a:t> to extend and enhance </a:t>
            </a:r>
            <a:r>
              <a:rPr lang="en-US" dirty="0" smtClean="0"/>
              <a:t>its political</a:t>
            </a:r>
            <a:r>
              <a:rPr lang="en-US" dirty="0"/>
              <a:t>, social, and </a:t>
            </a:r>
            <a:r>
              <a:rPr lang="en-US" dirty="0" smtClean="0"/>
              <a:t>economic influences</a:t>
            </a:r>
            <a:r>
              <a:rPr lang="en-US" dirty="0"/>
              <a:t>.</a:t>
            </a:r>
          </a:p>
        </p:txBody>
      </p:sp>
    </p:spTree>
    <p:extLst>
      <p:ext uri="{BB962C8B-B14F-4D97-AF65-F5344CB8AC3E}">
        <p14:creationId xmlns:p14="http://schemas.microsoft.com/office/powerpoint/2010/main" val="1400336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Continued</a:t>
            </a:r>
            <a:endParaRPr lang="en-US" dirty="0"/>
          </a:p>
        </p:txBody>
      </p:sp>
      <p:sp>
        <p:nvSpPr>
          <p:cNvPr id="3" name="Text Placeholder 2"/>
          <p:cNvSpPr>
            <a:spLocks noGrp="1"/>
          </p:cNvSpPr>
          <p:nvPr>
            <p:ph type="body" idx="1"/>
          </p:nvPr>
        </p:nvSpPr>
        <p:spPr/>
        <p:txBody>
          <a:bodyPr>
            <a:normAutofit/>
          </a:bodyPr>
          <a:lstStyle/>
          <a:p>
            <a:r>
              <a:rPr lang="en-US" sz="4400" dirty="0" smtClean="0"/>
              <a:t>Indian Removal Act</a:t>
            </a:r>
            <a:endParaRPr lang="en-US" sz="4400" dirty="0"/>
          </a:p>
        </p:txBody>
      </p:sp>
      <p:sp>
        <p:nvSpPr>
          <p:cNvPr id="4" name="Content Placeholder 3"/>
          <p:cNvSpPr>
            <a:spLocks noGrp="1"/>
          </p:cNvSpPr>
          <p:nvPr>
            <p:ph sz="half" idx="2"/>
          </p:nvPr>
        </p:nvSpPr>
        <p:spPr/>
        <p:txBody>
          <a:bodyPr/>
          <a:lstStyle/>
          <a:p>
            <a:pPr marL="0" indent="0">
              <a:buNone/>
            </a:pPr>
            <a:r>
              <a:rPr lang="en-US" dirty="0" smtClean="0"/>
              <a:t>Signed </a:t>
            </a:r>
            <a:r>
              <a:rPr lang="en-US" dirty="0"/>
              <a:t>by President Andrew Jackson on May 28, 1830. The law authorized the president to negotiate with southern </a:t>
            </a:r>
            <a:r>
              <a:rPr lang="en-US" b="1" dirty="0"/>
              <a:t>Indian</a:t>
            </a:r>
            <a:r>
              <a:rPr lang="en-US" dirty="0"/>
              <a:t> tribes for their </a:t>
            </a:r>
            <a:r>
              <a:rPr lang="en-US" b="1" dirty="0"/>
              <a:t>removal</a:t>
            </a:r>
            <a:r>
              <a:rPr lang="en-US" dirty="0"/>
              <a:t> to federal territory west of the Mississippi River in exchange for their lands</a:t>
            </a:r>
          </a:p>
        </p:txBody>
      </p:sp>
      <p:sp>
        <p:nvSpPr>
          <p:cNvPr id="5" name="Text Placeholder 4"/>
          <p:cNvSpPr>
            <a:spLocks noGrp="1"/>
          </p:cNvSpPr>
          <p:nvPr>
            <p:ph type="body" sz="quarter" idx="3"/>
          </p:nvPr>
        </p:nvSpPr>
        <p:spPr/>
        <p:txBody>
          <a:bodyPr>
            <a:normAutofit/>
          </a:bodyPr>
          <a:lstStyle/>
          <a:p>
            <a:r>
              <a:rPr lang="en-US" sz="4400" dirty="0" smtClean="0"/>
              <a:t>Trail of Tears</a:t>
            </a:r>
            <a:endParaRPr lang="en-US" sz="4400" dirty="0"/>
          </a:p>
        </p:txBody>
      </p:sp>
      <p:sp>
        <p:nvSpPr>
          <p:cNvPr id="6" name="Content Placeholder 5"/>
          <p:cNvSpPr>
            <a:spLocks noGrp="1"/>
          </p:cNvSpPr>
          <p:nvPr>
            <p:ph sz="quarter" idx="4"/>
          </p:nvPr>
        </p:nvSpPr>
        <p:spPr/>
        <p:txBody>
          <a:bodyPr/>
          <a:lstStyle/>
          <a:p>
            <a:pPr marL="0" indent="0">
              <a:buNone/>
            </a:pPr>
            <a:r>
              <a:rPr lang="en-US" dirty="0"/>
              <a:t>The route along which the United States government forced several tribes of Native Americans, including the Cherokees, Seminoles, Chickasaws, Choctaws, and Creeks, to migrate to reservations west of the Mississippi River in the 1820s, 1830s, and 1840s</a:t>
            </a:r>
          </a:p>
        </p:txBody>
      </p:sp>
    </p:spTree>
    <p:extLst>
      <p:ext uri="{BB962C8B-B14F-4D97-AF65-F5344CB8AC3E}">
        <p14:creationId xmlns:p14="http://schemas.microsoft.com/office/powerpoint/2010/main" val="2328560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221</Words>
  <Application>Microsoft Office PowerPoint</Application>
  <PresentationFormat>Widescreen</PresentationFormat>
  <Paragraphs>29</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Monday, December 11, 2017</vt:lpstr>
      <vt:lpstr>Vocabulary</vt:lpstr>
      <vt:lpstr>Vocabulary Continued</vt:lpstr>
      <vt:lpstr>Vocabulary Continued</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Monday, December 11, 2017</dc:title>
  <dc:creator>Amy Davis</dc:creator>
  <cp:lastModifiedBy>Amy Davis</cp:lastModifiedBy>
  <cp:revision>4</cp:revision>
  <dcterms:created xsi:type="dcterms:W3CDTF">2017-12-10T19:54:42Z</dcterms:created>
  <dcterms:modified xsi:type="dcterms:W3CDTF">2017-12-10T21:23:58Z</dcterms:modified>
</cp:coreProperties>
</file>